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47" r:id="rId1"/>
    <p:sldMasterId id="2147484077" r:id="rId2"/>
  </p:sldMasterIdLst>
  <p:notesMasterIdLst>
    <p:notesMasterId r:id="rId36"/>
  </p:notesMasterIdLst>
  <p:handoutMasterIdLst>
    <p:handoutMasterId r:id="rId37"/>
  </p:handoutMasterIdLst>
  <p:sldIdLst>
    <p:sldId id="892" r:id="rId3"/>
    <p:sldId id="902" r:id="rId4"/>
    <p:sldId id="882" r:id="rId5"/>
    <p:sldId id="852" r:id="rId6"/>
    <p:sldId id="853" r:id="rId7"/>
    <p:sldId id="854" r:id="rId8"/>
    <p:sldId id="879" r:id="rId9"/>
    <p:sldId id="872" r:id="rId10"/>
    <p:sldId id="871" r:id="rId11"/>
    <p:sldId id="868" r:id="rId12"/>
    <p:sldId id="869" r:id="rId13"/>
    <p:sldId id="870" r:id="rId14"/>
    <p:sldId id="856" r:id="rId15"/>
    <p:sldId id="857" r:id="rId16"/>
    <p:sldId id="878" r:id="rId17"/>
    <p:sldId id="886" r:id="rId18"/>
    <p:sldId id="901" r:id="rId19"/>
    <p:sldId id="863" r:id="rId20"/>
    <p:sldId id="891" r:id="rId21"/>
    <p:sldId id="873" r:id="rId22"/>
    <p:sldId id="865" r:id="rId23"/>
    <p:sldId id="877" r:id="rId24"/>
    <p:sldId id="893" r:id="rId25"/>
    <p:sldId id="894" r:id="rId26"/>
    <p:sldId id="896" r:id="rId27"/>
    <p:sldId id="897" r:id="rId28"/>
    <p:sldId id="898" r:id="rId29"/>
    <p:sldId id="899" r:id="rId30"/>
    <p:sldId id="900" r:id="rId31"/>
    <p:sldId id="906" r:id="rId32"/>
    <p:sldId id="903" r:id="rId33"/>
    <p:sldId id="904" r:id="rId34"/>
    <p:sldId id="905" r:id="rId35"/>
  </p:sldIdLst>
  <p:sldSz cx="9906000" cy="6858000" type="A4"/>
  <p:notesSz cx="6788150" cy="99171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24498"/>
    <a:srgbClr val="004800"/>
    <a:srgbClr val="89692F"/>
    <a:srgbClr val="FF8F8F"/>
    <a:srgbClr val="A68F49"/>
    <a:srgbClr val="D7A107"/>
    <a:srgbClr val="008000"/>
    <a:srgbClr val="DDFFDD"/>
    <a:srgbClr val="C1FFC1"/>
    <a:srgbClr val="EEEEE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588" autoAdjust="0"/>
    <p:restoredTop sz="98475" autoAdjust="0"/>
  </p:normalViewPr>
  <p:slideViewPr>
    <p:cSldViewPr snapToGrid="0">
      <p:cViewPr>
        <p:scale>
          <a:sx n="75" d="100"/>
          <a:sy n="75" d="100"/>
        </p:scale>
        <p:origin x="-984" y="-3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-2850" y="-78"/>
      </p:cViewPr>
      <p:guideLst>
        <p:guide orient="horz" pos="3124"/>
        <p:guide pos="213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50;&#1086;&#1085;&#1092;\&#1056;&#1072;&#1089;&#1095;&#1077;&#1090;%20Economides\&#1050;&#1085;&#1080;&#1075;&#1072;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%20and%20Settings\BaykovaVG\Local%20Settings\Temp\Rar$DI12.1016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autoTitleDeleted val="1"/>
    <c:view3D>
      <c:rotX val="30"/>
      <c:rotY val="60"/>
      <c:perspective val="30"/>
    </c:view3D>
    <c:plotArea>
      <c:layout>
        <c:manualLayout>
          <c:layoutTarget val="inner"/>
          <c:xMode val="edge"/>
          <c:yMode val="edge"/>
          <c:x val="9.3195242439738868E-2"/>
          <c:y val="5.5136212125682024E-2"/>
          <c:w val="0.65009732556622368"/>
          <c:h val="0.9448637878743184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explosion val="25"/>
          <c:dPt>
            <c:idx val="0"/>
            <c:spPr>
              <a:solidFill>
                <a:srgbClr val="94B6D2"/>
              </a:solidFill>
            </c:spPr>
          </c:dPt>
          <c:dPt>
            <c:idx val="1"/>
            <c:spPr>
              <a:solidFill>
                <a:srgbClr val="DD8047"/>
              </a:solidFill>
              <a:effectLst/>
            </c:spPr>
          </c:dPt>
          <c:dPt>
            <c:idx val="2"/>
            <c:spPr>
              <a:solidFill>
                <a:srgbClr val="A5AB81"/>
              </a:solidFill>
              <a:effectLst/>
            </c:spPr>
          </c:dPt>
          <c:dPt>
            <c:idx val="3"/>
            <c:spPr>
              <a:solidFill>
                <a:srgbClr val="D8B25C"/>
              </a:solidFill>
              <a:effectLst/>
            </c:spPr>
          </c:dPt>
          <c:dLbls>
            <c:dLbl>
              <c:idx val="0"/>
              <c:layout>
                <c:manualLayout>
                  <c:x val="2.6592355443953816E-2"/>
                  <c:y val="-3.9340512573462251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2.8921413525950002E-2"/>
                  <c:y val="-4.9761291578244521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4.3752587757759004E-2"/>
                  <c:y val="-4.3661394074826484E-2"/>
                </c:manualLayout>
              </c:layout>
              <c:dLblPos val="bestFit"/>
              <c:showVal val="1"/>
            </c:dLbl>
            <c:dLbl>
              <c:idx val="3"/>
              <c:layout>
                <c:manualLayout>
                  <c:x val="0.18532630608315179"/>
                  <c:y val="4.5126891210822022E-2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 sz="1194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Образование ЗКЦ</c:v>
                </c:pt>
                <c:pt idx="1">
                  <c:v>Подход ФНВ</c:v>
                </c:pt>
                <c:pt idx="2">
                  <c:v>Ошибка в ФЕС</c:v>
                </c:pt>
                <c:pt idx="3">
                  <c:v>Количество успешных операций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0.14000000000000001</c:v>
                </c:pt>
                <c:pt idx="1">
                  <c:v>8.0000000000000043E-2</c:v>
                </c:pt>
                <c:pt idx="2">
                  <c:v>5.0000000000000024E-2</c:v>
                </c:pt>
                <c:pt idx="3">
                  <c:v>0.73000000000000065</c:v>
                </c:pt>
              </c:numCache>
            </c:numRef>
          </c:val>
        </c:ser>
      </c:pie3DChart>
      <c:spPr>
        <a:noFill/>
        <a:ln w="25378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b="1">
                <a:solidFill>
                  <a:schemeClr val="tx1"/>
                </a:solidFill>
                <a:effectLst/>
                <a:latin typeface="EuropeDemiC"/>
              </a:defRPr>
            </a:pPr>
            <a:endParaRPr lang="ru-RU"/>
          </a:p>
        </c:txPr>
      </c:legendEntry>
      <c:layout>
        <c:manualLayout>
          <c:xMode val="edge"/>
          <c:yMode val="edge"/>
          <c:x val="0.10116036700231748"/>
          <c:y val="0.78374874606642764"/>
          <c:w val="0.72553485031238663"/>
          <c:h val="0.17063253219002214"/>
        </c:manualLayout>
      </c:layout>
      <c:txPr>
        <a:bodyPr/>
        <a:lstStyle/>
        <a:p>
          <a:pPr>
            <a:defRPr>
              <a:latin typeface="EuropeDemiC"/>
            </a:defRPr>
          </a:pPr>
          <a:endParaRPr lang="ru-RU"/>
        </a:p>
      </c:txPr>
    </c:legend>
    <c:plotVisOnly val="1"/>
    <c:dispBlanksAs val="zero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plotArea>
      <c:layout>
        <c:manualLayout>
          <c:layoutTarget val="inner"/>
          <c:xMode val="edge"/>
          <c:yMode val="edge"/>
          <c:x val="7.802831705933734E-2"/>
          <c:y val="8.2703100517916781E-2"/>
          <c:w val="0.83898552626473921"/>
          <c:h val="0.56127655784999797"/>
        </c:manualLayout>
      </c:layout>
      <c:barChart>
        <c:barDir val="col"/>
        <c:grouping val="clustered"/>
        <c:ser>
          <c:idx val="1"/>
          <c:order val="0"/>
          <c:tx>
            <c:strRef>
              <c:f>Лист1!$N$1</c:f>
              <c:strCache>
                <c:ptCount val="1"/>
                <c:pt idx="0">
                  <c:v>Расчет (Joshi-Economides)</c:v>
                </c:pt>
              </c:strCache>
            </c:strRef>
          </c:tx>
          <c:spPr>
            <a:solidFill>
              <a:schemeClr val="bg1">
                <a:lumMod val="65000"/>
                <a:alpha val="77000"/>
              </a:schemeClr>
            </a:solidFill>
            <a:effectLst>
              <a:glow rad="63500">
                <a:schemeClr val="bg1">
                  <a:lumMod val="65000"/>
                  <a:alpha val="40000"/>
                </a:schemeClr>
              </a:glow>
            </a:effectLst>
          </c:spPr>
          <c:dLbls>
            <c:dLbl>
              <c:idx val="0"/>
              <c:layout>
                <c:manualLayout>
                  <c:x val="-5.2390545527899804E-3"/>
                  <c:y val="1.4979624172631319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0"/>
                </a:pPr>
                <a:endParaRPr lang="ru-RU"/>
              </a:p>
            </c:txPr>
            <c:showVal val="1"/>
          </c:dLbls>
          <c:cat>
            <c:strRef>
              <c:f>Лист1!$B$3:$B$11</c:f>
              <c:strCache>
                <c:ptCount val="9"/>
                <c:pt idx="0">
                  <c:v>5011_ЮС</c:v>
                </c:pt>
                <c:pt idx="1">
                  <c:v>8154_Мам</c:v>
                </c:pt>
                <c:pt idx="2">
                  <c:v>8343_Мам</c:v>
                </c:pt>
                <c:pt idx="3">
                  <c:v>107_Мам</c:v>
                </c:pt>
                <c:pt idx="4">
                  <c:v>6050_Комс</c:v>
                </c:pt>
                <c:pt idx="5">
                  <c:v>6045_Комс</c:v>
                </c:pt>
                <c:pt idx="6">
                  <c:v>163_Комс</c:v>
                </c:pt>
                <c:pt idx="7">
                  <c:v>12376_Комс</c:v>
                </c:pt>
                <c:pt idx="8">
                  <c:v>389_Н-П</c:v>
                </c:pt>
              </c:strCache>
            </c:strRef>
          </c:cat>
          <c:val>
            <c:numRef>
              <c:f>Лист1!$N$3:$N$11</c:f>
              <c:numCache>
                <c:formatCode>0</c:formatCode>
                <c:ptCount val="9"/>
                <c:pt idx="0">
                  <c:v>127.8</c:v>
                </c:pt>
                <c:pt idx="1">
                  <c:v>239.26999999999998</c:v>
                </c:pt>
                <c:pt idx="2">
                  <c:v>150.35000000000082</c:v>
                </c:pt>
                <c:pt idx="3">
                  <c:v>179</c:v>
                </c:pt>
                <c:pt idx="4">
                  <c:v>22.85</c:v>
                </c:pt>
                <c:pt idx="5">
                  <c:v>18.12</c:v>
                </c:pt>
                <c:pt idx="6">
                  <c:v>20.610000000000031</c:v>
                </c:pt>
                <c:pt idx="7">
                  <c:v>15.18</c:v>
                </c:pt>
                <c:pt idx="8">
                  <c:v>10.200000000000001</c:v>
                </c:pt>
              </c:numCache>
            </c:numRef>
          </c:val>
        </c:ser>
        <c:ser>
          <c:idx val="0"/>
          <c:order val="1"/>
          <c:tx>
            <c:strRef>
              <c:f>Лист1!$I$1</c:f>
              <c:strCache>
                <c:ptCount val="1"/>
                <c:pt idx="0">
                  <c:v>Расчет(Skin)</c:v>
                </c:pt>
              </c:strCache>
            </c:strRef>
          </c:tx>
          <c:spPr>
            <a:solidFill>
              <a:srgbClr val="FCE978">
                <a:alpha val="77000"/>
              </a:srgbClr>
            </a:solidFill>
            <a:effectLst>
              <a:glow rad="63500">
                <a:srgbClr val="FCE978">
                  <a:alpha val="40000"/>
                </a:srgbClr>
              </a:glow>
            </a:effectLst>
          </c:spPr>
          <c:dLbls>
            <c:dLbl>
              <c:idx val="1"/>
              <c:layout>
                <c:manualLayout>
                  <c:x val="0"/>
                  <c:y val="2.4966040287718871E-3"/>
                </c:manualLayout>
              </c:layout>
              <c:showVal val="1"/>
            </c:dLbl>
            <c:dLbl>
              <c:idx val="3"/>
              <c:layout>
                <c:manualLayout>
                  <c:x val="-4.3365173918249534E-3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4455057972749745E-3"/>
                  <c:y val="1.4979624172631319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0"/>
                </a:pPr>
                <a:endParaRPr lang="ru-RU"/>
              </a:p>
            </c:txPr>
            <c:showVal val="1"/>
          </c:dLbls>
          <c:cat>
            <c:strRef>
              <c:f>Лист1!$B$3:$B$11</c:f>
              <c:strCache>
                <c:ptCount val="9"/>
                <c:pt idx="0">
                  <c:v>5011_ЮС</c:v>
                </c:pt>
                <c:pt idx="1">
                  <c:v>8154_Мам</c:v>
                </c:pt>
                <c:pt idx="2">
                  <c:v>8343_Мам</c:v>
                </c:pt>
                <c:pt idx="3">
                  <c:v>107_Мам</c:v>
                </c:pt>
                <c:pt idx="4">
                  <c:v>6050_Комс</c:v>
                </c:pt>
                <c:pt idx="5">
                  <c:v>6045_Комс</c:v>
                </c:pt>
                <c:pt idx="6">
                  <c:v>163_Комс</c:v>
                </c:pt>
                <c:pt idx="7">
                  <c:v>12376_Комс</c:v>
                </c:pt>
                <c:pt idx="8">
                  <c:v>389_Н-П</c:v>
                </c:pt>
              </c:strCache>
            </c:strRef>
          </c:cat>
          <c:val>
            <c:numRef>
              <c:f>Лист1!$I$3:$I$11</c:f>
              <c:numCache>
                <c:formatCode>0</c:formatCode>
                <c:ptCount val="9"/>
                <c:pt idx="0">
                  <c:v>121.8</c:v>
                </c:pt>
                <c:pt idx="1">
                  <c:v>202.4</c:v>
                </c:pt>
                <c:pt idx="2">
                  <c:v>171.4</c:v>
                </c:pt>
                <c:pt idx="3">
                  <c:v>206.1</c:v>
                </c:pt>
                <c:pt idx="4">
                  <c:v>19</c:v>
                </c:pt>
                <c:pt idx="5">
                  <c:v>15.3</c:v>
                </c:pt>
                <c:pt idx="6">
                  <c:v>22.84</c:v>
                </c:pt>
                <c:pt idx="7">
                  <c:v>21.7</c:v>
                </c:pt>
                <c:pt idx="8">
                  <c:v>23.8</c:v>
                </c:pt>
              </c:numCache>
            </c:numRef>
          </c:val>
        </c:ser>
        <c:ser>
          <c:idx val="2"/>
          <c:order val="2"/>
          <c:tx>
            <c:strRef>
              <c:f>Лист1!$S$1</c:f>
              <c:strCache>
                <c:ptCount val="1"/>
                <c:pt idx="0">
                  <c:v>После ГСП (факт)</c:v>
                </c:pt>
              </c:strCache>
            </c:strRef>
          </c:tx>
          <c:spPr>
            <a:solidFill>
              <a:srgbClr val="CF9E31">
                <a:alpha val="76863"/>
              </a:srgbClr>
            </a:solidFill>
            <a:effectLst>
              <a:glow rad="63500">
                <a:srgbClr val="CF9E31">
                  <a:alpha val="40000"/>
                </a:srgbClr>
              </a:glow>
            </a:effectLst>
          </c:spPr>
          <c:dLbls>
            <c:dLbl>
              <c:idx val="0"/>
              <c:layout>
                <c:manualLayout>
                  <c:x val="5.7820231891000003E-3"/>
                  <c:y val="4.9932080575438393E-3"/>
                </c:manualLayout>
              </c:layout>
              <c:showVal val="1"/>
            </c:dLbl>
            <c:dLbl>
              <c:idx val="1"/>
              <c:layout>
                <c:manualLayout>
                  <c:x val="9.1206863033888082E-3"/>
                  <c:y val="-1.2483216726853819E-2"/>
                </c:manualLayout>
              </c:layout>
              <c:showVal val="1"/>
            </c:dLbl>
            <c:dLbl>
              <c:idx val="2"/>
              <c:layout>
                <c:manualLayout>
                  <c:x val="1.3009552175474838E-2"/>
                  <c:y val="9.9864161150877429E-3"/>
                </c:manualLayout>
              </c:layout>
              <c:showVal val="1"/>
            </c:dLbl>
            <c:dLbl>
              <c:idx val="3"/>
              <c:layout>
                <c:manualLayout>
                  <c:x val="1.4454944153395639E-2"/>
                  <c:y val="4.9932080575438393E-3"/>
                </c:manualLayout>
              </c:layout>
              <c:showVal val="1"/>
            </c:dLbl>
            <c:dLbl>
              <c:idx val="4"/>
              <c:layout>
                <c:manualLayout>
                  <c:x val="1.0118540580924816E-2"/>
                  <c:y val="9.9864161150877429E-3"/>
                </c:manualLayout>
              </c:layout>
              <c:showVal val="1"/>
            </c:dLbl>
            <c:dLbl>
              <c:idx val="5"/>
              <c:layout>
                <c:manualLayout>
                  <c:x val="1.3009552175474838E-2"/>
                  <c:y val="4.9932080575438393E-3"/>
                </c:manualLayout>
              </c:layout>
              <c:showVal val="1"/>
            </c:dLbl>
            <c:dLbl>
              <c:idx val="6"/>
              <c:layout>
                <c:manualLayout>
                  <c:x val="5.7820231891000003E-3"/>
                  <c:y val="2.4966040287718871E-3"/>
                </c:manualLayout>
              </c:layout>
              <c:showVal val="1"/>
            </c:dLbl>
            <c:dLbl>
              <c:idx val="7"/>
              <c:layout>
                <c:manualLayout>
                  <c:x val="8.6730347836500247E-3"/>
                  <c:y val="-7.4898120863157308E-3"/>
                </c:manualLayout>
              </c:layout>
              <c:showVal val="1"/>
            </c:dLbl>
            <c:dLbl>
              <c:idx val="8"/>
              <c:layout>
                <c:manualLayout>
                  <c:x val="4.3365173918249534E-3"/>
                  <c:y val="1.2483020143859528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0"/>
                </a:pPr>
                <a:endParaRPr lang="ru-RU"/>
              </a:p>
            </c:txPr>
            <c:showVal val="1"/>
          </c:dLbls>
          <c:cat>
            <c:strRef>
              <c:f>Лист1!$B$3:$B$11</c:f>
              <c:strCache>
                <c:ptCount val="9"/>
                <c:pt idx="0">
                  <c:v>5011_ЮС</c:v>
                </c:pt>
                <c:pt idx="1">
                  <c:v>8154_Мам</c:v>
                </c:pt>
                <c:pt idx="2">
                  <c:v>8343_Мам</c:v>
                </c:pt>
                <c:pt idx="3">
                  <c:v>107_Мам</c:v>
                </c:pt>
                <c:pt idx="4">
                  <c:v>6050_Комс</c:v>
                </c:pt>
                <c:pt idx="5">
                  <c:v>6045_Комс</c:v>
                </c:pt>
                <c:pt idx="6">
                  <c:v>163_Комс</c:v>
                </c:pt>
                <c:pt idx="7">
                  <c:v>12376_Комс</c:v>
                </c:pt>
                <c:pt idx="8">
                  <c:v>389_Н-П</c:v>
                </c:pt>
              </c:strCache>
            </c:strRef>
          </c:cat>
          <c:val>
            <c:numRef>
              <c:f>Лист1!$S$3:$S$11</c:f>
              <c:numCache>
                <c:formatCode>0</c:formatCode>
                <c:ptCount val="9"/>
                <c:pt idx="0">
                  <c:v>115</c:v>
                </c:pt>
                <c:pt idx="1">
                  <c:v>218</c:v>
                </c:pt>
                <c:pt idx="2">
                  <c:v>469</c:v>
                </c:pt>
                <c:pt idx="3">
                  <c:v>195</c:v>
                </c:pt>
                <c:pt idx="4">
                  <c:v>20</c:v>
                </c:pt>
                <c:pt idx="5">
                  <c:v>15</c:v>
                </c:pt>
                <c:pt idx="6">
                  <c:v>25</c:v>
                </c:pt>
                <c:pt idx="7">
                  <c:v>24</c:v>
                </c:pt>
                <c:pt idx="8">
                  <c:v>20</c:v>
                </c:pt>
              </c:numCache>
            </c:numRef>
          </c:val>
        </c:ser>
        <c:axId val="55597312"/>
        <c:axId val="55628160"/>
      </c:barChart>
      <c:lineChart>
        <c:grouping val="standard"/>
        <c:ser>
          <c:idx val="3"/>
          <c:order val="3"/>
          <c:tx>
            <c:strRef>
              <c:f>Лист1!$AF$2</c:f>
              <c:strCache>
                <c:ptCount val="1"/>
                <c:pt idx="0">
                  <c:v>∆ (Skin)</c:v>
                </c:pt>
              </c:strCache>
            </c:strRef>
          </c:tx>
          <c:spPr>
            <a:ln w="22225">
              <a:solidFill>
                <a:srgbClr val="008000"/>
              </a:solidFill>
            </a:ln>
          </c:spPr>
          <c:marker>
            <c:symbol val="triangle"/>
            <c:size val="7"/>
            <c:spPr>
              <a:solidFill>
                <a:srgbClr val="008000"/>
              </a:solidFill>
              <a:ln>
                <a:noFill/>
              </a:ln>
            </c:spPr>
          </c:marker>
          <c:val>
            <c:numRef>
              <c:f>Лист1!$AF$3:$AF$11</c:f>
              <c:numCache>
                <c:formatCode>0.0</c:formatCode>
                <c:ptCount val="9"/>
                <c:pt idx="0">
                  <c:v>5.9130434782608834</c:v>
                </c:pt>
                <c:pt idx="1">
                  <c:v>7.1559633027522915</c:v>
                </c:pt>
                <c:pt idx="2">
                  <c:v>63.454157782515999</c:v>
                </c:pt>
                <c:pt idx="3">
                  <c:v>5.6923076923076898</c:v>
                </c:pt>
                <c:pt idx="4">
                  <c:v>5</c:v>
                </c:pt>
                <c:pt idx="5">
                  <c:v>2.0000000000000049</c:v>
                </c:pt>
                <c:pt idx="6">
                  <c:v>8.6399999999999988</c:v>
                </c:pt>
                <c:pt idx="7">
                  <c:v>9.5833333333333375</c:v>
                </c:pt>
                <c:pt idx="8">
                  <c:v>19.000000000000004</c:v>
                </c:pt>
              </c:numCache>
            </c:numRef>
          </c:val>
        </c:ser>
        <c:ser>
          <c:idx val="4"/>
          <c:order val="4"/>
          <c:tx>
            <c:strRef>
              <c:f>Лист1!$AG$2</c:f>
              <c:strCache>
                <c:ptCount val="1"/>
                <c:pt idx="0">
                  <c:v>∆ (Joshi-Economides)</c:v>
                </c:pt>
              </c:strCache>
            </c:strRef>
          </c:tx>
          <c:spPr>
            <a:ln w="19050">
              <a:solidFill>
                <a:srgbClr val="C00000"/>
              </a:solidFill>
            </a:ln>
          </c:spPr>
          <c:marker>
            <c:symbol val="circle"/>
            <c:size val="6"/>
            <c:spPr>
              <a:solidFill>
                <a:srgbClr val="C00000"/>
              </a:solidFill>
              <a:ln>
                <a:noFill/>
              </a:ln>
            </c:spPr>
          </c:marker>
          <c:val>
            <c:numRef>
              <c:f>Лист1!$AG$3:$AG$11</c:f>
              <c:numCache>
                <c:formatCode>0.0</c:formatCode>
                <c:ptCount val="9"/>
                <c:pt idx="0">
                  <c:v>11.130434782608702</c:v>
                </c:pt>
                <c:pt idx="1">
                  <c:v>9.7568807339449748</c:v>
                </c:pt>
                <c:pt idx="2">
                  <c:v>67.942430703624083</c:v>
                </c:pt>
                <c:pt idx="3">
                  <c:v>8.2051282051282044</c:v>
                </c:pt>
                <c:pt idx="4">
                  <c:v>14.250000000000007</c:v>
                </c:pt>
                <c:pt idx="5">
                  <c:v>20.800000000000008</c:v>
                </c:pt>
                <c:pt idx="6">
                  <c:v>17.560000000000002</c:v>
                </c:pt>
                <c:pt idx="7">
                  <c:v>36.75</c:v>
                </c:pt>
                <c:pt idx="8">
                  <c:v>49.000000000000007</c:v>
                </c:pt>
              </c:numCache>
            </c:numRef>
          </c:val>
        </c:ser>
        <c:marker val="1"/>
        <c:axId val="55632256"/>
        <c:axId val="55630080"/>
      </c:lineChart>
      <c:catAx>
        <c:axId val="55597312"/>
        <c:scaling>
          <c:orientation val="minMax"/>
        </c:scaling>
        <c:delete val="1"/>
        <c:axPos val="b"/>
        <c:numFmt formatCode="General" sourceLinked="1"/>
        <c:tickLblPos val="none"/>
        <c:crossAx val="55628160"/>
        <c:crosses val="autoZero"/>
        <c:auto val="1"/>
        <c:lblAlgn val="ctr"/>
        <c:lblOffset val="100"/>
      </c:catAx>
      <c:valAx>
        <c:axId val="55628160"/>
        <c:scaling>
          <c:orientation val="minMax"/>
        </c:scaling>
        <c:axPos val="l"/>
        <c:majorGridlines>
          <c:spPr>
            <a:ln>
              <a:solidFill>
                <a:prstClr val="white">
                  <a:lumMod val="75000"/>
                  <a:alpha val="66000"/>
                </a:prst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>
                    <a:latin typeface="EuropeDemiC"/>
                  </a:defRPr>
                </a:pPr>
                <a:r>
                  <a:rPr lang="en-US" sz="1200" dirty="0" smtClean="0">
                    <a:latin typeface="EuropeDemiC"/>
                  </a:rPr>
                  <a:t>Q</a:t>
                </a:r>
                <a:r>
                  <a:rPr lang="ru-RU" sz="1200" dirty="0" smtClean="0">
                    <a:latin typeface="EuropeDemiC"/>
                  </a:rPr>
                  <a:t>ж,</a:t>
                </a:r>
                <a:r>
                  <a:rPr lang="ru-RU" sz="1200" baseline="0" dirty="0" smtClean="0">
                    <a:latin typeface="EuropeDemiC"/>
                  </a:rPr>
                  <a:t> м3/</a:t>
                </a:r>
                <a:r>
                  <a:rPr lang="ru-RU" sz="1200" baseline="0" dirty="0" err="1" smtClean="0">
                    <a:latin typeface="EuropeDemiC"/>
                  </a:rPr>
                  <a:t>сут</a:t>
                </a:r>
                <a:endParaRPr lang="ru-RU" sz="1200" dirty="0">
                  <a:latin typeface="EuropeDemiC"/>
                </a:endParaRPr>
              </a:p>
            </c:rich>
          </c:tx>
          <c:layout/>
        </c:title>
        <c:numFmt formatCode="0" sourceLinked="1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000" b="1">
                <a:solidFill>
                  <a:schemeClr val="tx1"/>
                </a:solidFill>
              </a:defRPr>
            </a:pPr>
            <a:endParaRPr lang="ru-RU"/>
          </a:p>
        </c:txPr>
        <c:crossAx val="55597312"/>
        <c:crosses val="autoZero"/>
        <c:crossBetween val="between"/>
      </c:valAx>
      <c:valAx>
        <c:axId val="55630080"/>
        <c:scaling>
          <c:orientation val="minMax"/>
          <c:max val="100"/>
        </c:scaling>
        <c:axPos val="r"/>
        <c:title>
          <c:tx>
            <c:rich>
              <a:bodyPr rot="-5400000" vert="horz"/>
              <a:lstStyle/>
              <a:p>
                <a:pPr>
                  <a:defRPr sz="1200" b="1">
                    <a:latin typeface="EuropeDemiC"/>
                  </a:defRPr>
                </a:pPr>
                <a:r>
                  <a:rPr lang="ru-RU" sz="1200" b="1" dirty="0" smtClean="0">
                    <a:latin typeface="EuropeDemiC"/>
                  </a:rPr>
                  <a:t>Относительная</a:t>
                </a:r>
                <a:r>
                  <a:rPr lang="ru-RU" sz="1200" b="1" baseline="0" dirty="0" smtClean="0">
                    <a:latin typeface="EuropeDemiC"/>
                  </a:rPr>
                  <a:t> погрешность, </a:t>
                </a:r>
                <a:r>
                  <a:rPr lang="el-GR" sz="1200" b="1" baseline="0" dirty="0" smtClean="0">
                    <a:latin typeface="EuropeDemiC"/>
                  </a:rPr>
                  <a:t>Δ</a:t>
                </a:r>
                <a:r>
                  <a:rPr lang="ru-RU" sz="1200" b="1" baseline="0" dirty="0" smtClean="0">
                    <a:latin typeface="EuropeDemiC"/>
                  </a:rPr>
                  <a:t>, %</a:t>
                </a:r>
                <a:endParaRPr lang="ru-RU" sz="1200" b="1" dirty="0">
                  <a:latin typeface="EuropeDemiC"/>
                </a:endParaRPr>
              </a:p>
            </c:rich>
          </c:tx>
          <c:layout/>
        </c:title>
        <c:numFmt formatCode="0.0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5632256"/>
        <c:crosses val="max"/>
        <c:crossBetween val="between"/>
      </c:valAx>
      <c:catAx>
        <c:axId val="55632256"/>
        <c:scaling>
          <c:orientation val="minMax"/>
        </c:scaling>
        <c:delete val="1"/>
        <c:axPos val="b"/>
        <c:tickLblPos val="none"/>
        <c:crossAx val="55630080"/>
        <c:crosses val="autoZero"/>
        <c:auto val="1"/>
        <c:lblAlgn val="ctr"/>
        <c:lblOffset val="100"/>
      </c:catAx>
    </c:plotArea>
    <c:legend>
      <c:legendPos val="b"/>
      <c:layout>
        <c:manualLayout>
          <c:xMode val="edge"/>
          <c:yMode val="edge"/>
          <c:x val="3.606929906499319E-2"/>
          <c:y val="0.74445775655163593"/>
          <c:w val="0.89370693988554062"/>
          <c:h val="4.4416748084790424E-2"/>
        </c:manualLayout>
      </c:layout>
      <c:txPr>
        <a:bodyPr/>
        <a:lstStyle/>
        <a:p>
          <a:pPr>
            <a:defRPr sz="1000">
              <a:latin typeface="EuropeDemiC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800">
          <a:latin typeface="Century Gothic" pitchFamily="34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autoTitleDeleted val="1"/>
    <c:plotArea>
      <c:layout>
        <c:manualLayout>
          <c:layoutTarget val="inner"/>
          <c:xMode val="edge"/>
          <c:yMode val="edge"/>
          <c:x val="6.1075565980363865E-2"/>
          <c:y val="6.2347522887483534E-2"/>
          <c:w val="0.83898552626473921"/>
          <c:h val="0.7007751990021216"/>
        </c:manualLayout>
      </c:layout>
      <c:barChart>
        <c:barDir val="col"/>
        <c:grouping val="clustered"/>
        <c:ser>
          <c:idx val="1"/>
          <c:order val="0"/>
          <c:tx>
            <c:strRef>
              <c:f>Лист1!$B$1</c:f>
              <c:strCache>
                <c:ptCount val="1"/>
                <c:pt idx="0">
                  <c:v>ОАО "НК "Роснефть"</c:v>
                </c:pt>
              </c:strCache>
            </c:strRef>
          </c:tx>
          <c:spPr>
            <a:solidFill>
              <a:srgbClr val="C00000">
                <a:alpha val="77000"/>
              </a:srgbClr>
            </a:solidFill>
            <a:effectLst>
              <a:glow rad="63500">
                <a:srgbClr val="C00000">
                  <a:alpha val="40000"/>
                </a:srgbClr>
              </a:glow>
            </a:effectLst>
          </c:spPr>
          <c:dPt>
            <c:idx val="1"/>
            <c:spPr>
              <a:solidFill>
                <a:srgbClr val="FFC000">
                  <a:alpha val="77000"/>
                </a:srgbClr>
              </a:solidFill>
              <a:effectLst>
                <a:glow rad="63500">
                  <a:srgbClr val="FFC000">
                    <a:alpha val="40000"/>
                  </a:srgbClr>
                </a:glow>
              </a:effectLst>
            </c:spPr>
          </c:dPt>
          <c:dPt>
            <c:idx val="2"/>
            <c:spPr>
              <a:solidFill>
                <a:srgbClr val="002060">
                  <a:alpha val="77000"/>
                </a:srgbClr>
              </a:solidFill>
              <a:effectLst>
                <a:glow rad="63500">
                  <a:srgbClr val="002060">
                    <a:alpha val="40000"/>
                  </a:srgbClr>
                </a:glow>
              </a:effectLst>
            </c:spPr>
          </c:dPt>
          <c:dPt>
            <c:idx val="3"/>
            <c:spPr>
              <a:solidFill>
                <a:srgbClr val="92D050">
                  <a:alpha val="77000"/>
                </a:srgbClr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</c:spPr>
          </c:dPt>
          <c:dLbls>
            <c:dLbl>
              <c:idx val="0"/>
              <c:layout>
                <c:manualLayout>
                  <c:x val="-5.2390079181932813E-3"/>
                  <c:y val="-1.000790660036702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Лист1!$A$3:$A$6</c:f>
              <c:strCache>
                <c:ptCount val="4"/>
                <c:pt idx="0">
                  <c:v>Ср. число каналов на скважину, шт</c:v>
                </c:pt>
                <c:pt idx="1">
                  <c:v>∆Qн ср., т/сут</c:v>
                </c:pt>
                <c:pt idx="2">
                  <c:v>∆Qж ср., м3/сут</c:v>
                </c:pt>
                <c:pt idx="3">
                  <c:v>Max ∆Qн, т/сут </c:v>
                </c:pt>
              </c:strCache>
            </c:strRef>
          </c:cat>
          <c:val>
            <c:numRef>
              <c:f>Лист1!$B$3:$B$6</c:f>
              <c:numCache>
                <c:formatCode>General</c:formatCode>
                <c:ptCount val="4"/>
                <c:pt idx="0">
                  <c:v>4</c:v>
                </c:pt>
                <c:pt idx="1">
                  <c:v>15.2</c:v>
                </c:pt>
                <c:pt idx="2">
                  <c:v>86.4</c:v>
                </c:pt>
                <c:pt idx="3">
                  <c:v>35</c:v>
                </c:pt>
              </c:numCache>
            </c:numRef>
          </c:val>
        </c:ser>
        <c:axId val="56613504"/>
        <c:axId val="56619392"/>
      </c:barChart>
      <c:catAx>
        <c:axId val="56613504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200" b="0"/>
            </a:pPr>
            <a:endParaRPr lang="ru-RU"/>
          </a:p>
        </c:txPr>
        <c:crossAx val="56619392"/>
        <c:crosses val="autoZero"/>
        <c:auto val="1"/>
        <c:lblAlgn val="ctr"/>
        <c:lblOffset val="100"/>
      </c:catAx>
      <c:valAx>
        <c:axId val="56619392"/>
        <c:scaling>
          <c:orientation val="minMax"/>
        </c:scaling>
        <c:axPos val="l"/>
        <c:majorGridlines>
          <c:spPr>
            <a:ln>
              <a:solidFill>
                <a:prstClr val="white">
                  <a:lumMod val="75000"/>
                  <a:alpha val="66000"/>
                </a:prstClr>
              </a:solidFill>
            </a:ln>
          </c:spPr>
        </c:majorGridlines>
        <c:numFmt formatCode="General" sourceLinked="1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000" b="0">
                <a:solidFill>
                  <a:schemeClr val="tx1"/>
                </a:solidFill>
              </a:defRPr>
            </a:pPr>
            <a:endParaRPr lang="ru-RU"/>
          </a:p>
        </c:txPr>
        <c:crossAx val="566135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800">
          <a:latin typeface="Century Gothic" pitchFamily="34" charset="0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1C96E1-8536-4FA4-B98C-C0108012E427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067306F1-3C95-4545-88B3-B788DD981D70}">
      <dgm:prSet phldrT="[Текст]" custT="1"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ru-RU" sz="1100" dirty="0" smtClean="0">
              <a:latin typeface="EuropeDemiC"/>
            </a:rPr>
            <a:t>Расчет </a:t>
          </a:r>
          <a:r>
            <a:rPr lang="en-US" sz="1200" b="1" dirty="0" err="1" smtClean="0">
              <a:latin typeface="EuropeDemiC"/>
            </a:rPr>
            <a:t>Jd</a:t>
          </a:r>
          <a:r>
            <a:rPr lang="en-US" sz="1100" dirty="0" smtClean="0">
              <a:latin typeface="EuropeDemiC"/>
            </a:rPr>
            <a:t> </a:t>
          </a:r>
          <a:r>
            <a:rPr lang="ru-RU" sz="1100" dirty="0" smtClean="0">
              <a:latin typeface="EuropeDemiC"/>
            </a:rPr>
            <a:t>согласно методике расчета </a:t>
          </a:r>
          <a:r>
            <a:rPr lang="ru-RU" sz="1100" dirty="0" err="1" smtClean="0">
              <a:latin typeface="EuropeDemiC"/>
            </a:rPr>
            <a:t>скин-фактора</a:t>
          </a:r>
          <a:r>
            <a:rPr lang="ru-RU" sz="1100" dirty="0" smtClean="0">
              <a:latin typeface="EuropeDemiC"/>
            </a:rPr>
            <a:t> после ГСП, кумулятивной перфорации</a:t>
          </a:r>
          <a:endParaRPr lang="ru-RU" sz="1100" dirty="0">
            <a:latin typeface="EuropeDemiC"/>
          </a:endParaRPr>
        </a:p>
      </dgm:t>
    </dgm:pt>
    <dgm:pt modelId="{C9DF8230-A94A-4FE9-B367-2F5A43FB3D3F}" type="parTrans" cxnId="{28B75EA6-C3CD-4EFD-A4A0-7DB634228CF5}">
      <dgm:prSet/>
      <dgm:spPr/>
      <dgm:t>
        <a:bodyPr/>
        <a:lstStyle/>
        <a:p>
          <a:endParaRPr lang="ru-RU" sz="1100">
            <a:latin typeface="EuropeDemiC"/>
          </a:endParaRPr>
        </a:p>
      </dgm:t>
    </dgm:pt>
    <dgm:pt modelId="{035841C0-9C0C-4887-A3DA-136FBA6234D1}" type="sibTrans" cxnId="{28B75EA6-C3CD-4EFD-A4A0-7DB634228CF5}">
      <dgm:prSet custT="1"/>
      <dgm:spPr/>
      <dgm:t>
        <a:bodyPr/>
        <a:lstStyle/>
        <a:p>
          <a:endParaRPr lang="ru-RU" sz="1100">
            <a:latin typeface="EuropeDemiC"/>
          </a:endParaRPr>
        </a:p>
      </dgm:t>
    </dgm:pt>
    <dgm:pt modelId="{9275DC49-F9D9-431B-A2C9-214C0C8405CC}">
      <dgm:prSet phldrT="[Текст]" custT="1"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ru-RU" sz="1100" dirty="0" smtClean="0">
              <a:latin typeface="EuropeDemiC"/>
            </a:rPr>
            <a:t>Расчет </a:t>
          </a:r>
          <a:r>
            <a:rPr lang="en-US" sz="1200" b="1" dirty="0" smtClean="0">
              <a:latin typeface="EuropeDemiC"/>
            </a:rPr>
            <a:t>Q</a:t>
          </a:r>
          <a:r>
            <a:rPr lang="ru-RU" sz="1200" b="1" dirty="0" err="1" smtClean="0">
              <a:latin typeface="EuropeDemiC"/>
            </a:rPr>
            <a:t>н</a:t>
          </a:r>
          <a:r>
            <a:rPr lang="ru-RU" sz="1200" dirty="0" smtClean="0">
              <a:latin typeface="EuropeDemiC"/>
            </a:rPr>
            <a:t> </a:t>
          </a:r>
          <a:r>
            <a:rPr lang="ru-RU" sz="1100" dirty="0" smtClean="0">
              <a:latin typeface="EuropeDemiC"/>
            </a:rPr>
            <a:t>после проведения ГСП, кумулятивной перфорации</a:t>
          </a:r>
          <a:endParaRPr lang="ru-RU" sz="1100" dirty="0">
            <a:latin typeface="EuropeDemiC"/>
          </a:endParaRPr>
        </a:p>
      </dgm:t>
    </dgm:pt>
    <dgm:pt modelId="{4095CD13-D1C9-49BB-8200-93276D384DFE}" type="parTrans" cxnId="{ECD46B94-523E-4471-857B-BC2758E92DFE}">
      <dgm:prSet/>
      <dgm:spPr/>
      <dgm:t>
        <a:bodyPr/>
        <a:lstStyle/>
        <a:p>
          <a:endParaRPr lang="ru-RU" sz="1100">
            <a:latin typeface="EuropeDemiC"/>
          </a:endParaRPr>
        </a:p>
      </dgm:t>
    </dgm:pt>
    <dgm:pt modelId="{802521E3-0F2C-4F8F-AD5C-01CAB96E7A57}" type="sibTrans" cxnId="{ECD46B94-523E-4471-857B-BC2758E92DFE}">
      <dgm:prSet custT="1"/>
      <dgm:spPr/>
      <dgm:t>
        <a:bodyPr/>
        <a:lstStyle/>
        <a:p>
          <a:endParaRPr lang="ru-RU" sz="1100">
            <a:latin typeface="EuropeDemiC"/>
          </a:endParaRPr>
        </a:p>
      </dgm:t>
    </dgm:pt>
    <dgm:pt modelId="{BB40D8A4-0A88-4AEB-8A42-3A223C23D753}">
      <dgm:prSet phldrT="[Текст]" custT="1"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ru-RU" sz="1100" dirty="0" smtClean="0">
              <a:latin typeface="EuropeDemiC"/>
            </a:rPr>
            <a:t>Расчет </a:t>
          </a:r>
          <a:r>
            <a:rPr lang="en-US" sz="1200" b="1" dirty="0" smtClean="0">
              <a:latin typeface="EuropeDemiC"/>
            </a:rPr>
            <a:t>NPV</a:t>
          </a:r>
          <a:r>
            <a:rPr lang="ru-RU" sz="1100" dirty="0" smtClean="0">
              <a:latin typeface="EuropeDemiC"/>
            </a:rPr>
            <a:t> для ГСП, кумулятивной перфорации</a:t>
          </a:r>
          <a:endParaRPr lang="ru-RU" sz="1100" dirty="0">
            <a:latin typeface="EuropeDemiC"/>
          </a:endParaRPr>
        </a:p>
      </dgm:t>
    </dgm:pt>
    <dgm:pt modelId="{984682C2-DE9F-42FB-AD9B-3D87B328602E}" type="parTrans" cxnId="{E9FC9C35-82A2-453A-BB8A-1676DD4734EC}">
      <dgm:prSet/>
      <dgm:spPr/>
      <dgm:t>
        <a:bodyPr/>
        <a:lstStyle/>
        <a:p>
          <a:endParaRPr lang="ru-RU" sz="1100">
            <a:latin typeface="EuropeDemiC"/>
          </a:endParaRPr>
        </a:p>
      </dgm:t>
    </dgm:pt>
    <dgm:pt modelId="{AB98504A-2EA0-4F4E-9B24-EC47DD877BC5}" type="sibTrans" cxnId="{E9FC9C35-82A2-453A-BB8A-1676DD4734EC}">
      <dgm:prSet custT="1"/>
      <dgm:spPr/>
      <dgm:t>
        <a:bodyPr/>
        <a:lstStyle/>
        <a:p>
          <a:endParaRPr lang="ru-RU" sz="1100">
            <a:latin typeface="EuropeDemiC"/>
          </a:endParaRPr>
        </a:p>
      </dgm:t>
    </dgm:pt>
    <dgm:pt modelId="{69A5BA84-968E-4ECD-8D4B-B478FCB24FA8}">
      <dgm:prSet custT="1"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ru-RU" sz="1200" b="1" dirty="0" smtClean="0">
              <a:effectLst/>
              <a:latin typeface="EuropeDemiC"/>
            </a:rPr>
            <a:t>Сравнение </a:t>
          </a:r>
          <a:r>
            <a:rPr lang="en-US" sz="1200" b="1" dirty="0" smtClean="0">
              <a:effectLst/>
              <a:latin typeface="EuropeDemiC"/>
            </a:rPr>
            <a:t>NPV </a:t>
          </a:r>
          <a:r>
            <a:rPr lang="ru-RU" sz="1100" dirty="0" smtClean="0">
              <a:latin typeface="EuropeDemiC"/>
            </a:rPr>
            <a:t>для ГСП, кумулятивной перфорации с учетом кол-ва просверленных каналов</a:t>
          </a:r>
          <a:endParaRPr lang="ru-RU" sz="1100" dirty="0">
            <a:solidFill>
              <a:srgbClr val="FF0000"/>
            </a:solidFill>
            <a:latin typeface="EuropeDemiC"/>
          </a:endParaRPr>
        </a:p>
      </dgm:t>
    </dgm:pt>
    <dgm:pt modelId="{5F72AB9B-3B76-44E0-81F4-734A09A22D85}" type="parTrans" cxnId="{F06F09F1-88D4-4F65-AB11-457E322D739E}">
      <dgm:prSet/>
      <dgm:spPr/>
      <dgm:t>
        <a:bodyPr/>
        <a:lstStyle/>
        <a:p>
          <a:endParaRPr lang="ru-RU" sz="1100">
            <a:latin typeface="EuropeDemiC"/>
          </a:endParaRPr>
        </a:p>
      </dgm:t>
    </dgm:pt>
    <dgm:pt modelId="{6E595691-8019-420F-BE13-5B86459D150F}" type="sibTrans" cxnId="{F06F09F1-88D4-4F65-AB11-457E322D739E}">
      <dgm:prSet/>
      <dgm:spPr/>
      <dgm:t>
        <a:bodyPr/>
        <a:lstStyle/>
        <a:p>
          <a:endParaRPr lang="ru-RU" sz="1100">
            <a:latin typeface="EuropeDemiC"/>
          </a:endParaRPr>
        </a:p>
      </dgm:t>
    </dgm:pt>
    <dgm:pt modelId="{24C3F33C-358F-4F2F-A551-7FC100312C03}" type="pres">
      <dgm:prSet presAssocID="{9A1C96E1-8536-4FA4-B98C-C0108012E42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C0A267-5910-4AA5-934E-1F2264152B1D}" type="pres">
      <dgm:prSet presAssocID="{067306F1-3C95-4545-88B3-B788DD981D7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C703E9-8E3D-4E98-B6A8-A9975FA5B871}" type="pres">
      <dgm:prSet presAssocID="{035841C0-9C0C-4887-A3DA-136FBA6234D1}" presName="sibTrans" presStyleLbl="sibTrans2D1" presStyleIdx="0" presStyleCnt="3"/>
      <dgm:spPr/>
      <dgm:t>
        <a:bodyPr/>
        <a:lstStyle/>
        <a:p>
          <a:endParaRPr lang="ru-RU"/>
        </a:p>
      </dgm:t>
    </dgm:pt>
    <dgm:pt modelId="{E8674059-D13D-44BB-B3B5-A557228C5D3C}" type="pres">
      <dgm:prSet presAssocID="{035841C0-9C0C-4887-A3DA-136FBA6234D1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6ADD3045-FDE9-4C1D-A4A8-00283BC3C4B8}" type="pres">
      <dgm:prSet presAssocID="{9275DC49-F9D9-431B-A2C9-214C0C8405C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F0214C-04B3-437E-9B19-4BA1DB6ED553}" type="pres">
      <dgm:prSet presAssocID="{802521E3-0F2C-4F8F-AD5C-01CAB96E7A57}" presName="sibTrans" presStyleLbl="sibTrans2D1" presStyleIdx="1" presStyleCnt="3"/>
      <dgm:spPr/>
      <dgm:t>
        <a:bodyPr/>
        <a:lstStyle/>
        <a:p>
          <a:endParaRPr lang="ru-RU"/>
        </a:p>
      </dgm:t>
    </dgm:pt>
    <dgm:pt modelId="{E884D04E-3F10-49E2-B818-4D51530157B9}" type="pres">
      <dgm:prSet presAssocID="{802521E3-0F2C-4F8F-AD5C-01CAB96E7A57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59276E71-9722-4A26-A2F4-9B712C14443A}" type="pres">
      <dgm:prSet presAssocID="{BB40D8A4-0A88-4AEB-8A42-3A223C23D753}" presName="node" presStyleLbl="node1" presStyleIdx="2" presStyleCnt="4" custLinFactNeighborX="15400" custLinFactNeighborY="55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B0477-4E7B-4AEC-AB4D-B28CAC64E3AA}" type="pres">
      <dgm:prSet presAssocID="{AB98504A-2EA0-4F4E-9B24-EC47DD877BC5}" presName="sibTrans" presStyleLbl="sibTrans2D1" presStyleIdx="2" presStyleCnt="3"/>
      <dgm:spPr/>
      <dgm:t>
        <a:bodyPr/>
        <a:lstStyle/>
        <a:p>
          <a:endParaRPr lang="ru-RU"/>
        </a:p>
      </dgm:t>
    </dgm:pt>
    <dgm:pt modelId="{4D5F41A6-FB2B-4A3B-9AF8-9090BC8C0EDE}" type="pres">
      <dgm:prSet presAssocID="{AB98504A-2EA0-4F4E-9B24-EC47DD877BC5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C0458161-5B92-43F1-B434-6D538FA7F9E7}" type="pres">
      <dgm:prSet presAssocID="{69A5BA84-968E-4ECD-8D4B-B478FCB24FA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BF333C-65DE-4420-BEC3-FD27170A9275}" type="presOf" srcId="{802521E3-0F2C-4F8F-AD5C-01CAB96E7A57}" destId="{98F0214C-04B3-437E-9B19-4BA1DB6ED553}" srcOrd="0" destOrd="0" presId="urn:microsoft.com/office/officeart/2005/8/layout/process1"/>
    <dgm:cxn modelId="{C9FDDD45-F6B5-427C-8079-48C737C6CBB5}" type="presOf" srcId="{69A5BA84-968E-4ECD-8D4B-B478FCB24FA8}" destId="{C0458161-5B92-43F1-B434-6D538FA7F9E7}" srcOrd="0" destOrd="0" presId="urn:microsoft.com/office/officeart/2005/8/layout/process1"/>
    <dgm:cxn modelId="{D234C204-F2E4-4F4A-9718-63966AF54C89}" type="presOf" srcId="{AB98504A-2EA0-4F4E-9B24-EC47DD877BC5}" destId="{9D2B0477-4E7B-4AEC-AB4D-B28CAC64E3AA}" srcOrd="0" destOrd="0" presId="urn:microsoft.com/office/officeart/2005/8/layout/process1"/>
    <dgm:cxn modelId="{C91CE09E-D516-40AB-961F-DBC03D82E06A}" type="presOf" srcId="{802521E3-0F2C-4F8F-AD5C-01CAB96E7A57}" destId="{E884D04E-3F10-49E2-B818-4D51530157B9}" srcOrd="1" destOrd="0" presId="urn:microsoft.com/office/officeart/2005/8/layout/process1"/>
    <dgm:cxn modelId="{38A80B27-B8A0-4660-AD40-56AB5C8CBBE3}" type="presOf" srcId="{BB40D8A4-0A88-4AEB-8A42-3A223C23D753}" destId="{59276E71-9722-4A26-A2F4-9B712C14443A}" srcOrd="0" destOrd="0" presId="urn:microsoft.com/office/officeart/2005/8/layout/process1"/>
    <dgm:cxn modelId="{080833FE-8686-42E6-9F29-8448A57AAEAE}" type="presOf" srcId="{035841C0-9C0C-4887-A3DA-136FBA6234D1}" destId="{AFC703E9-8E3D-4E98-B6A8-A9975FA5B871}" srcOrd="0" destOrd="0" presId="urn:microsoft.com/office/officeart/2005/8/layout/process1"/>
    <dgm:cxn modelId="{5A56110B-01F1-4303-9D8D-E99B188A9799}" type="presOf" srcId="{035841C0-9C0C-4887-A3DA-136FBA6234D1}" destId="{E8674059-D13D-44BB-B3B5-A557228C5D3C}" srcOrd="1" destOrd="0" presId="urn:microsoft.com/office/officeart/2005/8/layout/process1"/>
    <dgm:cxn modelId="{770C6082-B1A3-4BB1-84ED-FB22E4505C5B}" type="presOf" srcId="{9A1C96E1-8536-4FA4-B98C-C0108012E427}" destId="{24C3F33C-358F-4F2F-A551-7FC100312C03}" srcOrd="0" destOrd="0" presId="urn:microsoft.com/office/officeart/2005/8/layout/process1"/>
    <dgm:cxn modelId="{F06F09F1-88D4-4F65-AB11-457E322D739E}" srcId="{9A1C96E1-8536-4FA4-B98C-C0108012E427}" destId="{69A5BA84-968E-4ECD-8D4B-B478FCB24FA8}" srcOrd="3" destOrd="0" parTransId="{5F72AB9B-3B76-44E0-81F4-734A09A22D85}" sibTransId="{6E595691-8019-420F-BE13-5B86459D150F}"/>
    <dgm:cxn modelId="{4A42AC79-B0CD-44B7-8F54-33C75EBAB125}" type="presOf" srcId="{9275DC49-F9D9-431B-A2C9-214C0C8405CC}" destId="{6ADD3045-FDE9-4C1D-A4A8-00283BC3C4B8}" srcOrd="0" destOrd="0" presId="urn:microsoft.com/office/officeart/2005/8/layout/process1"/>
    <dgm:cxn modelId="{FFB0E108-10C8-4622-AE47-128C5D37E339}" type="presOf" srcId="{067306F1-3C95-4545-88B3-B788DD981D70}" destId="{0EC0A267-5910-4AA5-934E-1F2264152B1D}" srcOrd="0" destOrd="0" presId="urn:microsoft.com/office/officeart/2005/8/layout/process1"/>
    <dgm:cxn modelId="{ECD46B94-523E-4471-857B-BC2758E92DFE}" srcId="{9A1C96E1-8536-4FA4-B98C-C0108012E427}" destId="{9275DC49-F9D9-431B-A2C9-214C0C8405CC}" srcOrd="1" destOrd="0" parTransId="{4095CD13-D1C9-49BB-8200-93276D384DFE}" sibTransId="{802521E3-0F2C-4F8F-AD5C-01CAB96E7A57}"/>
    <dgm:cxn modelId="{E9FC9C35-82A2-453A-BB8A-1676DD4734EC}" srcId="{9A1C96E1-8536-4FA4-B98C-C0108012E427}" destId="{BB40D8A4-0A88-4AEB-8A42-3A223C23D753}" srcOrd="2" destOrd="0" parTransId="{984682C2-DE9F-42FB-AD9B-3D87B328602E}" sibTransId="{AB98504A-2EA0-4F4E-9B24-EC47DD877BC5}"/>
    <dgm:cxn modelId="{28B75EA6-C3CD-4EFD-A4A0-7DB634228CF5}" srcId="{9A1C96E1-8536-4FA4-B98C-C0108012E427}" destId="{067306F1-3C95-4545-88B3-B788DD981D70}" srcOrd="0" destOrd="0" parTransId="{C9DF8230-A94A-4FE9-B367-2F5A43FB3D3F}" sibTransId="{035841C0-9C0C-4887-A3DA-136FBA6234D1}"/>
    <dgm:cxn modelId="{0495CEC1-3984-4CE5-A029-ED4298F303D0}" type="presOf" srcId="{AB98504A-2EA0-4F4E-9B24-EC47DD877BC5}" destId="{4D5F41A6-FB2B-4A3B-9AF8-9090BC8C0EDE}" srcOrd="1" destOrd="0" presId="urn:microsoft.com/office/officeart/2005/8/layout/process1"/>
    <dgm:cxn modelId="{8DD78A89-E28A-42FF-B8F9-2B34FBB0FA79}" type="presParOf" srcId="{24C3F33C-358F-4F2F-A551-7FC100312C03}" destId="{0EC0A267-5910-4AA5-934E-1F2264152B1D}" srcOrd="0" destOrd="0" presId="urn:microsoft.com/office/officeart/2005/8/layout/process1"/>
    <dgm:cxn modelId="{9972733B-C69F-48D3-A43F-41277360620D}" type="presParOf" srcId="{24C3F33C-358F-4F2F-A551-7FC100312C03}" destId="{AFC703E9-8E3D-4E98-B6A8-A9975FA5B871}" srcOrd="1" destOrd="0" presId="urn:microsoft.com/office/officeart/2005/8/layout/process1"/>
    <dgm:cxn modelId="{432FC010-4ED9-46C3-AFA5-35B84E1D0C07}" type="presParOf" srcId="{AFC703E9-8E3D-4E98-B6A8-A9975FA5B871}" destId="{E8674059-D13D-44BB-B3B5-A557228C5D3C}" srcOrd="0" destOrd="0" presId="urn:microsoft.com/office/officeart/2005/8/layout/process1"/>
    <dgm:cxn modelId="{6D43ED55-2150-4DA9-B8A2-A5E7796581F8}" type="presParOf" srcId="{24C3F33C-358F-4F2F-A551-7FC100312C03}" destId="{6ADD3045-FDE9-4C1D-A4A8-00283BC3C4B8}" srcOrd="2" destOrd="0" presId="urn:microsoft.com/office/officeart/2005/8/layout/process1"/>
    <dgm:cxn modelId="{69AA8C8C-F119-4508-B89F-2D2B1BA57AD8}" type="presParOf" srcId="{24C3F33C-358F-4F2F-A551-7FC100312C03}" destId="{98F0214C-04B3-437E-9B19-4BA1DB6ED553}" srcOrd="3" destOrd="0" presId="urn:microsoft.com/office/officeart/2005/8/layout/process1"/>
    <dgm:cxn modelId="{8858D7BA-0DCB-47B9-AED2-33FEE3F36BF1}" type="presParOf" srcId="{98F0214C-04B3-437E-9B19-4BA1DB6ED553}" destId="{E884D04E-3F10-49E2-B818-4D51530157B9}" srcOrd="0" destOrd="0" presId="urn:microsoft.com/office/officeart/2005/8/layout/process1"/>
    <dgm:cxn modelId="{576DAEFA-9D31-4A8D-B17E-13088E17DFF0}" type="presParOf" srcId="{24C3F33C-358F-4F2F-A551-7FC100312C03}" destId="{59276E71-9722-4A26-A2F4-9B712C14443A}" srcOrd="4" destOrd="0" presId="urn:microsoft.com/office/officeart/2005/8/layout/process1"/>
    <dgm:cxn modelId="{D792FB1F-95D1-46A2-8F82-8C5BFA4C8EEC}" type="presParOf" srcId="{24C3F33C-358F-4F2F-A551-7FC100312C03}" destId="{9D2B0477-4E7B-4AEC-AB4D-B28CAC64E3AA}" srcOrd="5" destOrd="0" presId="urn:microsoft.com/office/officeart/2005/8/layout/process1"/>
    <dgm:cxn modelId="{0D2713DF-7BAB-4585-9CFE-6D08C69AC99D}" type="presParOf" srcId="{9D2B0477-4E7B-4AEC-AB4D-B28CAC64E3AA}" destId="{4D5F41A6-FB2B-4A3B-9AF8-9090BC8C0EDE}" srcOrd="0" destOrd="0" presId="urn:microsoft.com/office/officeart/2005/8/layout/process1"/>
    <dgm:cxn modelId="{BF018224-97AE-4B57-B65D-FC71F12F7648}" type="presParOf" srcId="{24C3F33C-358F-4F2F-A551-7FC100312C03}" destId="{C0458161-5B92-43F1-B434-6D538FA7F9E7}" srcOrd="6" destOrd="0" presId="urn:microsoft.com/office/officeart/2005/8/layout/process1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C0A267-5910-4AA5-934E-1F2264152B1D}">
      <dsp:nvSpPr>
        <dsp:cNvPr id="0" name=""/>
        <dsp:cNvSpPr/>
      </dsp:nvSpPr>
      <dsp:spPr>
        <a:xfrm>
          <a:off x="8629" y="0"/>
          <a:ext cx="1786389" cy="8031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EuropeDemiC"/>
            </a:rPr>
            <a:t>Расчет </a:t>
          </a:r>
          <a:r>
            <a:rPr lang="en-US" sz="1200" b="1" kern="1200" dirty="0" err="1" smtClean="0">
              <a:latin typeface="EuropeDemiC"/>
            </a:rPr>
            <a:t>Jd</a:t>
          </a:r>
          <a:r>
            <a:rPr lang="en-US" sz="1100" kern="1200" dirty="0" smtClean="0">
              <a:latin typeface="EuropeDemiC"/>
            </a:rPr>
            <a:t> </a:t>
          </a:r>
          <a:r>
            <a:rPr lang="ru-RU" sz="1100" kern="1200" dirty="0" smtClean="0">
              <a:latin typeface="EuropeDemiC"/>
            </a:rPr>
            <a:t>согласно методике расчета </a:t>
          </a:r>
          <a:r>
            <a:rPr lang="ru-RU" sz="1100" kern="1200" dirty="0" err="1" smtClean="0">
              <a:latin typeface="EuropeDemiC"/>
            </a:rPr>
            <a:t>скин-фактора</a:t>
          </a:r>
          <a:r>
            <a:rPr lang="ru-RU" sz="1100" kern="1200" dirty="0" smtClean="0">
              <a:latin typeface="EuropeDemiC"/>
            </a:rPr>
            <a:t> после ГСП, кумулятивной перфорации</a:t>
          </a:r>
          <a:endParaRPr lang="ru-RU" sz="1100" kern="1200" dirty="0">
            <a:latin typeface="EuropeDemiC"/>
          </a:endParaRPr>
        </a:p>
      </dsp:txBody>
      <dsp:txXfrm>
        <a:off x="32154" y="23525"/>
        <a:ext cx="1739339" cy="756137"/>
      </dsp:txXfrm>
    </dsp:sp>
    <dsp:sp modelId="{AFC703E9-8E3D-4E98-B6A8-A9975FA5B871}">
      <dsp:nvSpPr>
        <dsp:cNvPr id="0" name=""/>
        <dsp:cNvSpPr/>
      </dsp:nvSpPr>
      <dsp:spPr>
        <a:xfrm>
          <a:off x="1973657" y="180081"/>
          <a:ext cx="378714" cy="44302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>
            <a:latin typeface="EuropeDemiC"/>
          </a:endParaRPr>
        </a:p>
      </dsp:txBody>
      <dsp:txXfrm>
        <a:off x="1973657" y="268686"/>
        <a:ext cx="265100" cy="265814"/>
      </dsp:txXfrm>
    </dsp:sp>
    <dsp:sp modelId="{6ADD3045-FDE9-4C1D-A4A8-00283BC3C4B8}">
      <dsp:nvSpPr>
        <dsp:cNvPr id="0" name=""/>
        <dsp:cNvSpPr/>
      </dsp:nvSpPr>
      <dsp:spPr>
        <a:xfrm>
          <a:off x="2509574" y="0"/>
          <a:ext cx="1786389" cy="8031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EuropeDemiC"/>
            </a:rPr>
            <a:t>Расчет </a:t>
          </a:r>
          <a:r>
            <a:rPr lang="en-US" sz="1200" b="1" kern="1200" dirty="0" smtClean="0">
              <a:latin typeface="EuropeDemiC"/>
            </a:rPr>
            <a:t>Q</a:t>
          </a:r>
          <a:r>
            <a:rPr lang="ru-RU" sz="1200" b="1" kern="1200" dirty="0" err="1" smtClean="0">
              <a:latin typeface="EuropeDemiC"/>
            </a:rPr>
            <a:t>н</a:t>
          </a:r>
          <a:r>
            <a:rPr lang="ru-RU" sz="1200" kern="1200" dirty="0" smtClean="0">
              <a:latin typeface="EuropeDemiC"/>
            </a:rPr>
            <a:t> </a:t>
          </a:r>
          <a:r>
            <a:rPr lang="ru-RU" sz="1100" kern="1200" dirty="0" smtClean="0">
              <a:latin typeface="EuropeDemiC"/>
            </a:rPr>
            <a:t>после проведения ГСП, кумулятивной перфорации</a:t>
          </a:r>
          <a:endParaRPr lang="ru-RU" sz="1100" kern="1200" dirty="0">
            <a:latin typeface="EuropeDemiC"/>
          </a:endParaRPr>
        </a:p>
      </dsp:txBody>
      <dsp:txXfrm>
        <a:off x="2533099" y="23525"/>
        <a:ext cx="1739339" cy="756137"/>
      </dsp:txXfrm>
    </dsp:sp>
    <dsp:sp modelId="{98F0214C-04B3-437E-9B19-4BA1DB6ED553}">
      <dsp:nvSpPr>
        <dsp:cNvPr id="0" name=""/>
        <dsp:cNvSpPr/>
      </dsp:nvSpPr>
      <dsp:spPr>
        <a:xfrm>
          <a:off x="4502112" y="180081"/>
          <a:ext cx="437036" cy="44302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>
            <a:latin typeface="EuropeDemiC"/>
          </a:endParaRPr>
        </a:p>
      </dsp:txBody>
      <dsp:txXfrm>
        <a:off x="4502112" y="268686"/>
        <a:ext cx="305925" cy="265814"/>
      </dsp:txXfrm>
    </dsp:sp>
    <dsp:sp modelId="{59276E71-9722-4A26-A2F4-9B712C14443A}">
      <dsp:nvSpPr>
        <dsp:cNvPr id="0" name=""/>
        <dsp:cNvSpPr/>
      </dsp:nvSpPr>
      <dsp:spPr>
        <a:xfrm>
          <a:off x="5120560" y="0"/>
          <a:ext cx="1786389" cy="8031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EuropeDemiC"/>
            </a:rPr>
            <a:t>Расчет </a:t>
          </a:r>
          <a:r>
            <a:rPr lang="en-US" sz="1200" b="1" kern="1200" dirty="0" smtClean="0">
              <a:latin typeface="EuropeDemiC"/>
            </a:rPr>
            <a:t>NPV</a:t>
          </a:r>
          <a:r>
            <a:rPr lang="ru-RU" sz="1100" kern="1200" dirty="0" smtClean="0">
              <a:latin typeface="EuropeDemiC"/>
            </a:rPr>
            <a:t> для ГСП, кумулятивной перфорации</a:t>
          </a:r>
          <a:endParaRPr lang="ru-RU" sz="1100" kern="1200" dirty="0">
            <a:latin typeface="EuropeDemiC"/>
          </a:endParaRPr>
        </a:p>
      </dsp:txBody>
      <dsp:txXfrm>
        <a:off x="5144085" y="23525"/>
        <a:ext cx="1739339" cy="756137"/>
      </dsp:txXfrm>
    </dsp:sp>
    <dsp:sp modelId="{9D2B0477-4E7B-4AEC-AB4D-B28CAC64E3AA}">
      <dsp:nvSpPr>
        <dsp:cNvPr id="0" name=""/>
        <dsp:cNvSpPr/>
      </dsp:nvSpPr>
      <dsp:spPr>
        <a:xfrm>
          <a:off x="7058078" y="180081"/>
          <a:ext cx="320392" cy="44302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>
            <a:latin typeface="EuropeDemiC"/>
          </a:endParaRPr>
        </a:p>
      </dsp:txBody>
      <dsp:txXfrm>
        <a:off x="7058078" y="268686"/>
        <a:ext cx="224274" cy="265814"/>
      </dsp:txXfrm>
    </dsp:sp>
    <dsp:sp modelId="{C0458161-5B92-43F1-B434-6D538FA7F9E7}">
      <dsp:nvSpPr>
        <dsp:cNvPr id="0" name=""/>
        <dsp:cNvSpPr/>
      </dsp:nvSpPr>
      <dsp:spPr>
        <a:xfrm>
          <a:off x="7511463" y="0"/>
          <a:ext cx="1786389" cy="8031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/>
              <a:latin typeface="EuropeDemiC"/>
            </a:rPr>
            <a:t>Сравнение </a:t>
          </a:r>
          <a:r>
            <a:rPr lang="en-US" sz="1200" b="1" kern="1200" dirty="0" smtClean="0">
              <a:effectLst/>
              <a:latin typeface="EuropeDemiC"/>
            </a:rPr>
            <a:t>NPV </a:t>
          </a:r>
          <a:r>
            <a:rPr lang="ru-RU" sz="1100" kern="1200" dirty="0" smtClean="0">
              <a:latin typeface="EuropeDemiC"/>
            </a:rPr>
            <a:t>для ГСП, кумулятивной перфорации с учетом кол-ва просверленных каналов</a:t>
          </a:r>
          <a:endParaRPr lang="ru-RU" sz="1100" kern="1200" dirty="0">
            <a:solidFill>
              <a:srgbClr val="FF0000"/>
            </a:solidFill>
            <a:latin typeface="EuropeDemiC"/>
          </a:endParaRPr>
        </a:p>
      </dsp:txBody>
      <dsp:txXfrm>
        <a:off x="7534988" y="23525"/>
        <a:ext cx="1739339" cy="756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3114" cy="49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97" tIns="45999" rIns="91997" bIns="45999" numCol="1" anchor="t" anchorCtr="0" compatLnSpc="1">
            <a:prstTxWarp prst="textNoShape">
              <a:avLst/>
            </a:prstTxWarp>
          </a:bodyPr>
          <a:lstStyle>
            <a:lvl1pPr defTabSz="91945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4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454" y="1"/>
            <a:ext cx="2943114" cy="49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97" tIns="45999" rIns="91997" bIns="45999" numCol="1" anchor="t" anchorCtr="0" compatLnSpc="1">
            <a:prstTxWarp prst="textNoShape">
              <a:avLst/>
            </a:prstTxWarp>
          </a:bodyPr>
          <a:lstStyle>
            <a:lvl1pPr algn="r" defTabSz="919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8329"/>
            <a:ext cx="2943114" cy="49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97" tIns="45999" rIns="91997" bIns="45999" numCol="1" anchor="b" anchorCtr="0" compatLnSpc="1">
            <a:prstTxWarp prst="textNoShape">
              <a:avLst/>
            </a:prstTxWarp>
          </a:bodyPr>
          <a:lstStyle>
            <a:lvl1pPr defTabSz="919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454" y="9418329"/>
            <a:ext cx="2943114" cy="49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97" tIns="45999" rIns="91997" bIns="45999" numCol="1" anchor="b" anchorCtr="0" compatLnSpc="1">
            <a:prstTxWarp prst="textNoShape">
              <a:avLst/>
            </a:prstTxWarp>
          </a:bodyPr>
          <a:lstStyle>
            <a:lvl1pPr algn="r" defTabSz="919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229452A6-116D-4747-BE58-A56D207A07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07561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3114" cy="49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97" tIns="45999" rIns="91997" bIns="45999" numCol="1" anchor="t" anchorCtr="0" compatLnSpc="1">
            <a:prstTxWarp prst="textNoShape">
              <a:avLst/>
            </a:prstTxWarp>
          </a:bodyPr>
          <a:lstStyle>
            <a:lvl1pPr defTabSz="91945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4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454" y="1"/>
            <a:ext cx="2943114" cy="49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97" tIns="45999" rIns="91997" bIns="45999" numCol="1" anchor="t" anchorCtr="0" compatLnSpc="1">
            <a:prstTxWarp prst="textNoShape">
              <a:avLst/>
            </a:prstTxWarp>
          </a:bodyPr>
          <a:lstStyle>
            <a:lvl1pPr algn="r" defTabSz="919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8025" y="742950"/>
            <a:ext cx="537527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8815" y="4712331"/>
            <a:ext cx="5430520" cy="446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97" tIns="45999" rIns="91997" bIns="459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8329"/>
            <a:ext cx="2943114" cy="49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97" tIns="45999" rIns="91997" bIns="45999" numCol="1" anchor="b" anchorCtr="0" compatLnSpc="1">
            <a:prstTxWarp prst="textNoShape">
              <a:avLst/>
            </a:prstTxWarp>
          </a:bodyPr>
          <a:lstStyle>
            <a:lvl1pPr defTabSz="919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454" y="9418329"/>
            <a:ext cx="2943114" cy="49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97" tIns="45999" rIns="91997" bIns="45999" numCol="1" anchor="b" anchorCtr="0" compatLnSpc="1">
            <a:prstTxWarp prst="textNoShape">
              <a:avLst/>
            </a:prstTxWarp>
          </a:bodyPr>
          <a:lstStyle>
            <a:lvl1pPr algn="r" defTabSz="919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5B96696C-BB44-4A83-85B2-C161A813F6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74324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 txBox="1">
            <a:spLocks noGrp="1" noChangeArrowheads="1"/>
          </p:cNvSpPr>
          <p:nvPr/>
        </p:nvSpPr>
        <p:spPr bwMode="auto">
          <a:xfrm>
            <a:off x="3846619" y="9421494"/>
            <a:ext cx="2941531" cy="49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92" tIns="45896" rIns="91792" bIns="45896" anchor="b"/>
          <a:lstStyle/>
          <a:p>
            <a:pPr algn="r" defTabSz="919663"/>
            <a:fld id="{DFF89A7B-5412-4C94-8173-9FC5F59B2D37}" type="slidenum">
              <a:rPr lang="ru-RU" sz="1200" b="0">
                <a:latin typeface="Arial" pitchFamily="34" charset="0"/>
              </a:rPr>
              <a:pPr algn="r" defTabSz="919663"/>
              <a:t>1</a:t>
            </a:fld>
            <a:endParaRPr lang="ru-RU" sz="1200" b="0" dirty="0">
              <a:latin typeface="Arial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4538"/>
            <a:ext cx="5372100" cy="37211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087" y="4712331"/>
            <a:ext cx="4977977" cy="4460563"/>
          </a:xfrm>
          <a:noFill/>
          <a:ln/>
        </p:spPr>
        <p:txBody>
          <a:bodyPr lIns="91792" tIns="45896" rIns="91792" bIns="45896"/>
          <a:lstStyle/>
          <a:p>
            <a:pPr eaLnBrk="1" hangingPunct="1"/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8025" y="742950"/>
            <a:ext cx="537527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696C-BB44-4A83-85B2-C161A813F682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8025" y="742950"/>
            <a:ext cx="537527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696C-BB44-4A83-85B2-C161A813F682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8025" y="742950"/>
            <a:ext cx="5375275" cy="3722688"/>
          </a:xfrm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>
                <a:latin typeface="Arial" pitchFamily="34" charset="0"/>
              </a:rPr>
              <a:t>Было выделено 2 основных подхода оценки эффекта </a:t>
            </a:r>
            <a:r>
              <a:rPr lang="ru-RU" smtClean="0">
                <a:latin typeface="Arial" pitchFamily="34" charset="0"/>
              </a:rPr>
              <a:t>от ГСП. </a:t>
            </a:r>
            <a:r>
              <a:rPr lang="ru-RU" dirty="0" smtClean="0">
                <a:latin typeface="Arial" pitchFamily="34" charset="0"/>
              </a:rPr>
              <a:t>Это оценка дебита скважины и оценка </a:t>
            </a:r>
            <a:r>
              <a:rPr lang="ru-RU" dirty="0" err="1" smtClean="0">
                <a:latin typeface="Arial" pitchFamily="34" charset="0"/>
              </a:rPr>
              <a:t>скин-фактора</a:t>
            </a:r>
            <a:r>
              <a:rPr lang="ru-RU" dirty="0" smtClean="0">
                <a:latin typeface="Arial" pitchFamily="34" charset="0"/>
              </a:rPr>
              <a:t> после </a:t>
            </a:r>
            <a:r>
              <a:rPr lang="ru-RU" smtClean="0">
                <a:latin typeface="Arial" pitchFamily="34" charset="0"/>
              </a:rPr>
              <a:t>проведения перфорации. </a:t>
            </a:r>
            <a:r>
              <a:rPr lang="ru-RU" dirty="0" smtClean="0">
                <a:latin typeface="Arial" pitchFamily="34" charset="0"/>
              </a:rPr>
              <a:t>Наиболее оптимальным подходом с нашей точки зрения является оценка </a:t>
            </a:r>
            <a:r>
              <a:rPr lang="ru-RU" dirty="0" err="1" smtClean="0">
                <a:latin typeface="Arial" pitchFamily="34" charset="0"/>
              </a:rPr>
              <a:t>скин-фактора</a:t>
            </a:r>
            <a:r>
              <a:rPr lang="ru-RU" dirty="0" smtClean="0">
                <a:latin typeface="Arial" pitchFamily="34" charset="0"/>
              </a:rPr>
              <a:t> после проведения ГСП, в первую очередь потому что каждая скважина несовершенна и вокруг каждой скважины существует зона пониженной проводимости, созданная в процессе бурения или в </a:t>
            </a:r>
            <a:r>
              <a:rPr lang="ru-RU" smtClean="0">
                <a:latin typeface="Arial" pitchFamily="34" charset="0"/>
              </a:rPr>
              <a:t>процессе эксплуатации. </a:t>
            </a:r>
            <a:r>
              <a:rPr lang="ru-RU" dirty="0" smtClean="0">
                <a:latin typeface="Arial" pitchFamily="34" charset="0"/>
              </a:rPr>
              <a:t>Было рассмотрено достаточно большое количество методик расчета эффекта от ГСП, однако некоторые из них не учитывают «эффект остекленения», другие некорректно учитывают радиус поврежденной </a:t>
            </a:r>
            <a:r>
              <a:rPr lang="ru-RU" smtClean="0">
                <a:latin typeface="Arial" pitchFamily="34" charset="0"/>
              </a:rPr>
              <a:t>зоны пласта. </a:t>
            </a:r>
            <a:r>
              <a:rPr lang="ru-RU" dirty="0" smtClean="0">
                <a:latin typeface="Arial" pitchFamily="34" charset="0"/>
              </a:rPr>
              <a:t>Наиболее оптимальной методикой является </a:t>
            </a:r>
            <a:r>
              <a:rPr lang="ru-RU" smtClean="0">
                <a:latin typeface="Arial" pitchFamily="34" charset="0"/>
              </a:rPr>
              <a:t>методика Каракас-Тарик. </a:t>
            </a:r>
            <a:endParaRPr lang="ru-RU" dirty="0" smtClean="0">
              <a:latin typeface="Arial" pitchFamily="34" charset="0"/>
            </a:endParaRPr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985"/>
            <a:fld id="{5DECFD4A-4E03-463F-BF79-A648376FDBA7}" type="slidenum">
              <a:rPr lang="ru-RU" smtClean="0">
                <a:latin typeface="Arial" pitchFamily="34" charset="0"/>
              </a:rPr>
              <a:pPr defTabSz="917985"/>
              <a:t>13</a:t>
            </a:fld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8025" y="742950"/>
            <a:ext cx="5375275" cy="3722688"/>
          </a:xfrm>
          <a:ln/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>
                <a:latin typeface="Arial" pitchFamily="34" charset="0"/>
              </a:rPr>
              <a:t>Методика </a:t>
            </a:r>
            <a:r>
              <a:rPr lang="ru-RU" dirty="0" err="1" smtClean="0">
                <a:latin typeface="Arial" pitchFamily="34" charset="0"/>
              </a:rPr>
              <a:t>Каракас-Тарик</a:t>
            </a:r>
            <a:r>
              <a:rPr lang="ru-RU" dirty="0" smtClean="0">
                <a:latin typeface="Arial" pitchFamily="34" charset="0"/>
              </a:rPr>
              <a:t> учитывает 3 </a:t>
            </a:r>
            <a:r>
              <a:rPr lang="ru-RU" smtClean="0">
                <a:latin typeface="Arial" pitchFamily="34" charset="0"/>
              </a:rPr>
              <a:t>основных фактора. </a:t>
            </a:r>
            <a:r>
              <a:rPr lang="ru-RU" dirty="0" smtClean="0">
                <a:latin typeface="Arial" pitchFamily="34" charset="0"/>
              </a:rPr>
              <a:t>Во-первых это скин-фактор за счет перфорации, это геометрический скин-фактор, далее это скин-фактор за счет наличия поврежденной зоны пласта вокруг скважины, а также скин-фактор за счет наличия </a:t>
            </a:r>
            <a:r>
              <a:rPr lang="ru-RU" smtClean="0">
                <a:latin typeface="Arial" pitchFamily="34" charset="0"/>
              </a:rPr>
              <a:t>эффекта остекленения. </a:t>
            </a:r>
            <a:r>
              <a:rPr lang="ru-RU" dirty="0" smtClean="0">
                <a:latin typeface="Arial" pitchFamily="34" charset="0"/>
              </a:rPr>
              <a:t>Этот эффект возникает при проведении перфорации взрывными способами</a:t>
            </a:r>
            <a:r>
              <a:rPr lang="ru-RU" smtClean="0">
                <a:latin typeface="Arial" pitchFamily="34" charset="0"/>
              </a:rPr>
              <a:t>, т.е. </a:t>
            </a:r>
            <a:r>
              <a:rPr lang="ru-RU" dirty="0" smtClean="0">
                <a:latin typeface="Arial" pitchFamily="34" charset="0"/>
              </a:rPr>
              <a:t>вокруг перфорационных отверстий образуются зоны </a:t>
            </a:r>
            <a:r>
              <a:rPr lang="ru-RU" smtClean="0">
                <a:latin typeface="Arial" pitchFamily="34" charset="0"/>
              </a:rPr>
              <a:t>пониженной проницаемости</a:t>
            </a:r>
            <a:r>
              <a:rPr lang="en-US" smtClean="0">
                <a:latin typeface="Arial" pitchFamily="34" charset="0"/>
              </a:rPr>
              <a:t>.</a:t>
            </a:r>
            <a:r>
              <a:rPr lang="en-US" baseline="0" smtClean="0">
                <a:latin typeface="Arial" pitchFamily="34" charset="0"/>
              </a:rPr>
              <a:t> </a:t>
            </a:r>
            <a:r>
              <a:rPr lang="ru-RU" dirty="0" smtClean="0"/>
              <a:t>Это объясняется тем, что после прохождения волны сжатия в породе происходит смыкание порового пузыря в образовавшемся </a:t>
            </a:r>
            <a:r>
              <a:rPr lang="ru-RU" smtClean="0"/>
              <a:t>перфорационном канале. </a:t>
            </a:r>
            <a:r>
              <a:rPr lang="ru-RU" dirty="0" smtClean="0"/>
              <a:t>Вследствие этого обратная волна (</a:t>
            </a:r>
            <a:r>
              <a:rPr lang="ru-RU" dirty="0" err="1" smtClean="0"/>
              <a:t>волна</a:t>
            </a:r>
            <a:r>
              <a:rPr lang="ru-RU" dirty="0" smtClean="0"/>
              <a:t> растяжения) может вызвать зону разрушения породы, которая значительно превышает первичный размер канала, если прочность породы на </a:t>
            </a:r>
            <a:r>
              <a:rPr lang="ru-RU" smtClean="0"/>
              <a:t>растяжение мала. </a:t>
            </a:r>
            <a:r>
              <a:rPr lang="ru-RU" dirty="0" smtClean="0"/>
              <a:t>Так, при отстрелах по слабосцементированным песчаникам при среднем диаметре отверстия в породе 10 мм зона разрушения породы может достигать </a:t>
            </a:r>
            <a:r>
              <a:rPr lang="ru-RU" smtClean="0"/>
              <a:t>20-35 мм. </a:t>
            </a:r>
            <a:r>
              <a:rPr lang="ru-RU" dirty="0" smtClean="0"/>
              <a:t>В случаях, когда порода имеет большой предел прочности на растяжение, происходит уплотнение породы вокруг канала с той или иной степенью </a:t>
            </a:r>
            <a:r>
              <a:rPr lang="ru-RU" smtClean="0"/>
              <a:t>уменьшения прочности.</a:t>
            </a:r>
            <a:endParaRPr lang="ru-RU" dirty="0" smtClean="0"/>
          </a:p>
          <a:p>
            <a:r>
              <a:rPr lang="ru-RU" dirty="0" smtClean="0"/>
              <a:t>Хотя  кумулятивная  струя  имеет  высокую  температуру   (900-1000  °С) плавления горной породы не происходит из за чрезвычайно  короткого времени образования канала (менее 100 </a:t>
            </a:r>
            <a:r>
              <a:rPr lang="ru-RU" smtClean="0"/>
              <a:t>мкс). </a:t>
            </a:r>
            <a:r>
              <a:rPr lang="ru-RU" dirty="0" smtClean="0"/>
              <a:t>Поэтому стенки канала не имеют </a:t>
            </a:r>
            <a:r>
              <a:rPr lang="ru-RU" smtClean="0"/>
              <a:t>следов плавления.</a:t>
            </a:r>
            <a:r>
              <a:rPr lang="en-US" smtClean="0"/>
              <a:t> </a:t>
            </a:r>
            <a:r>
              <a:rPr lang="ru-RU" dirty="0" smtClean="0">
                <a:latin typeface="Arial" pitchFamily="34" charset="0"/>
              </a:rPr>
              <a:t>Здесь представлены основные формулы, согласно которым были проведены расчеты эффекта </a:t>
            </a:r>
            <a:r>
              <a:rPr lang="ru-RU" smtClean="0">
                <a:latin typeface="Arial" pitchFamily="34" charset="0"/>
              </a:rPr>
              <a:t>от перфорации. </a:t>
            </a:r>
            <a:endParaRPr lang="ru-RU" dirty="0" smtClean="0"/>
          </a:p>
          <a:p>
            <a:pPr eaLnBrk="1" hangingPunct="1"/>
            <a:endParaRPr lang="ru-RU" dirty="0" smtClean="0">
              <a:latin typeface="Arial" pitchFamily="34" charset="0"/>
            </a:endParaRPr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985"/>
            <a:fld id="{5CE46047-B8D9-4113-85FC-951AD3766EA6}" type="slidenum">
              <a:rPr lang="ru-RU" smtClean="0">
                <a:latin typeface="Arial" pitchFamily="34" charset="0"/>
              </a:rPr>
              <a:pPr defTabSz="917985"/>
              <a:t>14</a:t>
            </a:fld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8025" y="742950"/>
            <a:ext cx="537527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696C-BB44-4A83-85B2-C161A813F682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8025" y="742950"/>
            <a:ext cx="5375275" cy="3722688"/>
          </a:xfrm>
          <a:ln/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>
                <a:latin typeface="Arial" pitchFamily="34" charset="0"/>
              </a:rPr>
              <a:t>Согласно данной методике была создана матрица применимости </a:t>
            </a:r>
            <a:r>
              <a:rPr lang="ru-RU" smtClean="0">
                <a:latin typeface="Arial" pitchFamily="34" charset="0"/>
              </a:rPr>
              <a:t>технологии ГСП. </a:t>
            </a:r>
            <a:r>
              <a:rPr lang="ru-RU" dirty="0" smtClean="0">
                <a:latin typeface="Arial" pitchFamily="34" charset="0"/>
              </a:rPr>
              <a:t>Для различных значений проницаемости, представлена по оси абсцисс, и мощности, представлена по оси ординат, монолитного пласта был проведен расчет экономической эффективности от проведения кумулятивной перфорации </a:t>
            </a:r>
            <a:r>
              <a:rPr lang="ru-RU" smtClean="0">
                <a:latin typeface="Arial" pitchFamily="34" charset="0"/>
              </a:rPr>
              <a:t>и ГСП. </a:t>
            </a:r>
            <a:r>
              <a:rPr lang="ru-RU" dirty="0" smtClean="0">
                <a:latin typeface="Arial" pitchFamily="34" charset="0"/>
              </a:rPr>
              <a:t>Далее был проведен сравнительный анализ, согласно которому были выделены области применимости кумулятивной и </a:t>
            </a:r>
            <a:r>
              <a:rPr lang="ru-RU" dirty="0" err="1" smtClean="0">
                <a:latin typeface="Arial" pitchFamily="34" charset="0"/>
              </a:rPr>
              <a:t>глубокопроникающей</a:t>
            </a:r>
            <a:r>
              <a:rPr lang="ru-RU" dirty="0" smtClean="0">
                <a:latin typeface="Arial" pitchFamily="34" charset="0"/>
              </a:rPr>
              <a:t> </a:t>
            </a:r>
            <a:r>
              <a:rPr lang="ru-RU" smtClean="0">
                <a:latin typeface="Arial" pitchFamily="34" charset="0"/>
              </a:rPr>
              <a:t>сверлящей перфорации. </a:t>
            </a:r>
            <a:r>
              <a:rPr lang="ru-RU" dirty="0" smtClean="0">
                <a:latin typeface="Arial" pitchFamily="34" charset="0"/>
              </a:rPr>
              <a:t>На рисунке зеленые области представляют собой области применения технологии ГСП, красная область - это область применения </a:t>
            </a:r>
            <a:r>
              <a:rPr lang="ru-RU" smtClean="0">
                <a:latin typeface="Arial" pitchFamily="34" charset="0"/>
              </a:rPr>
              <a:t>кумулятивной перфорации. </a:t>
            </a:r>
            <a:r>
              <a:rPr lang="ru-RU" dirty="0" smtClean="0">
                <a:latin typeface="Arial" pitchFamily="34" charset="0"/>
              </a:rPr>
              <a:t>Каждая область ГСП характеризует оптимальное количество </a:t>
            </a:r>
            <a:r>
              <a:rPr lang="ru-RU" smtClean="0">
                <a:latin typeface="Arial" pitchFamily="34" charset="0"/>
              </a:rPr>
              <a:t>каналов сверления. </a:t>
            </a:r>
            <a:r>
              <a:rPr lang="ru-RU" dirty="0" smtClean="0">
                <a:latin typeface="Arial" pitchFamily="34" charset="0"/>
              </a:rPr>
              <a:t>В качестве примера, зная проницаемость монолитного пласта – 7 </a:t>
            </a:r>
            <a:r>
              <a:rPr lang="ru-RU" dirty="0" err="1" smtClean="0">
                <a:latin typeface="Arial" pitchFamily="34" charset="0"/>
              </a:rPr>
              <a:t>мД</a:t>
            </a:r>
            <a:r>
              <a:rPr lang="ru-RU" dirty="0" smtClean="0">
                <a:latin typeface="Arial" pitchFamily="34" charset="0"/>
              </a:rPr>
              <a:t>, мощность – 2 метра, мы получаем, что  наиболее выгодным будет проведение </a:t>
            </a:r>
            <a:r>
              <a:rPr lang="ru-RU" dirty="0" err="1" smtClean="0">
                <a:latin typeface="Arial" pitchFamily="34" charset="0"/>
              </a:rPr>
              <a:t>глубокопроникающей</a:t>
            </a:r>
            <a:r>
              <a:rPr lang="ru-RU" dirty="0" smtClean="0">
                <a:latin typeface="Arial" pitchFamily="34" charset="0"/>
              </a:rPr>
              <a:t> сверлящей перфорации с 2мя </a:t>
            </a:r>
            <a:r>
              <a:rPr lang="ru-RU" smtClean="0">
                <a:latin typeface="Arial" pitchFamily="34" charset="0"/>
              </a:rPr>
              <a:t>каналами сверления. </a:t>
            </a:r>
            <a:endParaRPr lang="ru-RU" dirty="0" smtClean="0">
              <a:latin typeface="Arial" pitchFamily="34" charset="0"/>
            </a:endParaRP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985"/>
            <a:fld id="{225E01BA-8D95-42B7-A2FC-7F714EEDEDC0}" type="slidenum">
              <a:rPr lang="ru-RU" smtClean="0">
                <a:latin typeface="Arial" pitchFamily="34" charset="0"/>
              </a:rPr>
              <a:pPr defTabSz="917985"/>
              <a:t>16</a:t>
            </a:fld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8025" y="742950"/>
            <a:ext cx="5375275" cy="3722688"/>
          </a:xfrm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Arial" pitchFamily="34" charset="0"/>
              </a:rPr>
              <a:t>Была проведена оценка потенциала применения технологии ГСП и оценка экономической эффективности от внедрения. Таки образом, по 4 Дочерним Обществам Компании общий экономический эффект от внедрения за год составляет 570 млн.рублей.</a:t>
            </a:r>
          </a:p>
          <a:p>
            <a:endParaRPr lang="ru-RU" dirty="0" smtClean="0">
              <a:latin typeface="Arial" pitchFamily="34" charset="0"/>
            </a:endParaRPr>
          </a:p>
          <a:p>
            <a:r>
              <a:rPr lang="ru-RU" b="1" dirty="0" err="1" smtClean="0"/>
              <a:t>netback</a:t>
            </a:r>
            <a:r>
              <a:rPr lang="ru-RU" dirty="0" smtClean="0"/>
              <a:t> - чистая выручка от продажи нефти за минусом пошлин и транспортных расходов</a:t>
            </a:r>
            <a:r>
              <a:rPr lang="ru-RU" dirty="0" smtClean="0">
                <a:latin typeface="Arial" pitchFamily="34" charset="0"/>
              </a:rPr>
              <a:t> </a:t>
            </a:r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985"/>
            <a:fld id="{2C0D2035-9733-4F5D-A53C-C7A540E535CC}" type="slidenum">
              <a:rPr lang="ru-RU" smtClean="0">
                <a:latin typeface="Arial" pitchFamily="34" charset="0"/>
              </a:rPr>
              <a:pPr defTabSz="917985"/>
              <a:t>18</a:t>
            </a:fld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8025" y="742950"/>
            <a:ext cx="537527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696C-BB44-4A83-85B2-C161A813F682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8025" y="742950"/>
            <a:ext cx="5375275" cy="3722688"/>
          </a:xfrm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>
              <a:latin typeface="Arial" pitchFamily="34" charset="0"/>
            </a:endParaRPr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985"/>
            <a:fld id="{3A21527C-D14F-47A4-BD63-FB5C7BA0C3D5}" type="slidenum">
              <a:rPr lang="ru-RU" smtClean="0">
                <a:latin typeface="Arial" pitchFamily="34" charset="0"/>
              </a:rPr>
              <a:pPr defTabSz="917985"/>
              <a:t>20</a:t>
            </a:fld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8025" y="742950"/>
            <a:ext cx="5375275" cy="3722688"/>
          </a:xfrm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>
              <a:latin typeface="Arial" pitchFamily="34" charset="0"/>
            </a:endParaRPr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985"/>
            <a:fld id="{ED2DFBFB-59B0-4144-A651-4EEC23AABDFD}" type="slidenum">
              <a:rPr lang="ru-RU" smtClean="0">
                <a:latin typeface="Arial" pitchFamily="34" charset="0"/>
              </a:rPr>
              <a:pPr defTabSz="917985"/>
              <a:t>21</a:t>
            </a:fld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8025" y="742950"/>
            <a:ext cx="537527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Вскрытие продуктивных пластов проводится дважды: первичное - в процессе бурения, вторичное - перфорацией после крепления скважины </a:t>
            </a:r>
            <a:r>
              <a:rPr lang="ru-RU" smtClean="0"/>
              <a:t>обсадной колонной. </a:t>
            </a:r>
            <a:r>
              <a:rPr lang="ru-RU" dirty="0" smtClean="0"/>
              <a:t>Вскрытие пласта перфорацией в обсаженных скважинах -одна из наиболее важных операций при их строительстве, поскольку от нее зависит дальнейший успех испытания и получения притока </a:t>
            </a:r>
            <a:r>
              <a:rPr lang="ru-RU" smtClean="0"/>
              <a:t>пластового флюида.</a:t>
            </a:r>
            <a:endParaRPr lang="ru-RU" dirty="0" smtClean="0"/>
          </a:p>
          <a:p>
            <a:r>
              <a:rPr lang="ru-RU" dirty="0" smtClean="0"/>
              <a:t>В общем случае при вторичном вскрытии пластов перфорацией необходимо преодолеть  слой   скважинной  жидкости  (5</a:t>
            </a:r>
            <a:r>
              <a:rPr lang="en-US" dirty="0" smtClean="0"/>
              <a:t> – </a:t>
            </a:r>
            <a:r>
              <a:rPr lang="ru-RU" dirty="0" smtClean="0"/>
              <a:t>10 мм),  стенку  стальной трубы (б</a:t>
            </a:r>
            <a:r>
              <a:rPr lang="en-US" dirty="0" smtClean="0"/>
              <a:t> – </a:t>
            </a:r>
            <a:r>
              <a:rPr lang="ru-RU" dirty="0" smtClean="0"/>
              <a:t>12 мм), толщину цементного камня (в зависимости от фактического диаметра скважины 25-50 мм и более), а также толщину зоны </a:t>
            </a:r>
            <a:r>
              <a:rPr lang="ru-RU" dirty="0" err="1" smtClean="0"/>
              <a:t>призабойной</a:t>
            </a:r>
            <a:r>
              <a:rPr lang="ru-RU" dirty="0" smtClean="0"/>
              <a:t> закупорки коллектора, которая в зависимости от типа коллектора и влияния на него отрицательных  факторов вскрытия бурением  может  находиться  в пределах от 40-50 до 100-150 мм </a:t>
            </a:r>
            <a:r>
              <a:rPr lang="ru-RU" smtClean="0"/>
              <a:t>и более. </a:t>
            </a:r>
            <a:r>
              <a:rPr lang="ru-RU" dirty="0" smtClean="0"/>
              <a:t>Таким образом, главное предназначение процесса перфорации - преодолеть указанные препятствия и установить гидродинамическую связь со скважиной, а также обеспечить  эффективность проведения различных мероприятий по интенсификации притоков и увеличению проницаемости </a:t>
            </a:r>
            <a:r>
              <a:rPr lang="ru-RU" err="1" smtClean="0"/>
              <a:t>призабойной</a:t>
            </a:r>
            <a:r>
              <a:rPr lang="ru-RU" smtClean="0"/>
              <a:t> зоны. 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696C-BB44-4A83-85B2-C161A813F682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8025" y="742950"/>
            <a:ext cx="537527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696C-BB44-4A83-85B2-C161A813F682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8025" y="742950"/>
            <a:ext cx="537527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696C-BB44-4A83-85B2-C161A813F682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696C-BB44-4A83-85B2-C161A813F682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1587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8025" y="742950"/>
            <a:ext cx="5375275" cy="3722688"/>
          </a:xfrm>
          <a:ln/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dirty="0" smtClean="0">
                <a:latin typeface="Arial" pitchFamily="34" charset="0"/>
              </a:rPr>
              <a:t>На текущий момент одной из наиболее актуальных проблем является проблема высокой </a:t>
            </a:r>
            <a:r>
              <a:rPr lang="ru-RU" err="1" smtClean="0">
                <a:latin typeface="Arial" pitchFamily="34" charset="0"/>
              </a:rPr>
              <a:t>обводненности</a:t>
            </a:r>
            <a:r>
              <a:rPr lang="ru-RU" smtClean="0">
                <a:latin typeface="Arial" pitchFamily="34" charset="0"/>
              </a:rPr>
              <a:t> скважин. </a:t>
            </a:r>
            <a:r>
              <a:rPr lang="ru-RU" dirty="0" smtClean="0">
                <a:latin typeface="Arial" pitchFamily="34" charset="0"/>
              </a:rPr>
              <a:t>В связи с чем происходит увеличение затрат на вывод таких скважин из бездействующего фонда, ремонт оборудования, </a:t>
            </a:r>
            <a:r>
              <a:rPr lang="ru-RU" dirty="0" err="1" smtClean="0">
                <a:latin typeface="Arial" pitchFamily="34" charset="0"/>
              </a:rPr>
              <a:t>де-эмульсацию</a:t>
            </a:r>
            <a:r>
              <a:rPr lang="ru-RU" dirty="0" smtClean="0">
                <a:latin typeface="Arial" pitchFamily="34" charset="0"/>
              </a:rPr>
              <a:t> нефти, утилизацию пластовой воды </a:t>
            </a:r>
            <a:r>
              <a:rPr lang="ru-RU" smtClean="0">
                <a:latin typeface="Arial" pitchFamily="34" charset="0"/>
              </a:rPr>
              <a:t>и т.д. </a:t>
            </a:r>
            <a:r>
              <a:rPr lang="ru-RU" dirty="0" smtClean="0">
                <a:latin typeface="Arial" pitchFamily="34" charset="0"/>
              </a:rPr>
              <a:t>Нами была рассмотрена проблема высокой </a:t>
            </a:r>
            <a:r>
              <a:rPr lang="ru-RU" dirty="0" err="1" smtClean="0">
                <a:latin typeface="Arial" pitchFamily="34" charset="0"/>
              </a:rPr>
              <a:t>обводненности</a:t>
            </a:r>
            <a:r>
              <a:rPr lang="ru-RU" dirty="0" smtClean="0">
                <a:latin typeface="Arial" pitchFamily="34" charset="0"/>
              </a:rPr>
              <a:t> на скважинах с близкорасположенными </a:t>
            </a:r>
            <a:r>
              <a:rPr lang="ru-RU" dirty="0" err="1" smtClean="0">
                <a:latin typeface="Arial" pitchFamily="34" charset="0"/>
              </a:rPr>
              <a:t>водонасыщенными</a:t>
            </a:r>
            <a:r>
              <a:rPr lang="ru-RU" dirty="0" smtClean="0">
                <a:latin typeface="Arial" pitchFamily="34" charset="0"/>
              </a:rPr>
              <a:t> пластами, а также на скважинах </a:t>
            </a:r>
            <a:r>
              <a:rPr lang="ru-RU" smtClean="0">
                <a:latin typeface="Arial" pitchFamily="34" charset="0"/>
              </a:rPr>
              <a:t>после РИР. </a:t>
            </a:r>
            <a:r>
              <a:rPr lang="ru-RU" dirty="0" smtClean="0">
                <a:latin typeface="Arial" pitchFamily="34" charset="0"/>
              </a:rPr>
              <a:t>Проведение на таких скважинах мероприятий по интенсификации добычи нефти, а также вторичного вскрытия взрывными способами приводит к нарушению целостности </a:t>
            </a:r>
            <a:r>
              <a:rPr lang="ru-RU" dirty="0" err="1" smtClean="0">
                <a:latin typeface="Arial" pitchFamily="34" charset="0"/>
              </a:rPr>
              <a:t>заколонного</a:t>
            </a:r>
            <a:r>
              <a:rPr lang="ru-RU" dirty="0" smtClean="0">
                <a:latin typeface="Arial" pitchFamily="34" charset="0"/>
              </a:rPr>
              <a:t> цементного камня или разрыву </a:t>
            </a:r>
            <a:r>
              <a:rPr lang="ru-RU" smtClean="0">
                <a:latin typeface="Arial" pitchFamily="34" charset="0"/>
              </a:rPr>
              <a:t>межпластовых перемычек. </a:t>
            </a:r>
            <a:r>
              <a:rPr lang="ru-RU" dirty="0" smtClean="0">
                <a:latin typeface="Arial" pitchFamily="34" charset="0"/>
              </a:rPr>
              <a:t>В результате мы получаем быстрое обводнение добываемой продукции посредством</a:t>
            </a:r>
            <a:r>
              <a:rPr lang="ru-RU" baseline="0" dirty="0" smtClean="0">
                <a:latin typeface="Arial" pitchFamily="34" charset="0"/>
              </a:rPr>
              <a:t> образования </a:t>
            </a:r>
            <a:r>
              <a:rPr lang="ru-RU" baseline="0" dirty="0" err="1" smtClean="0">
                <a:latin typeface="Arial" pitchFamily="34" charset="0"/>
              </a:rPr>
              <a:t>заколонных</a:t>
            </a:r>
            <a:r>
              <a:rPr lang="ru-RU" baseline="0" dirty="0" smtClean="0">
                <a:latin typeface="Arial" pitchFamily="34" charset="0"/>
              </a:rPr>
              <a:t> или </a:t>
            </a:r>
            <a:r>
              <a:rPr lang="ru-RU" baseline="0" smtClean="0">
                <a:latin typeface="Arial" pitchFamily="34" charset="0"/>
              </a:rPr>
              <a:t>межпластовых перетоков</a:t>
            </a:r>
            <a:r>
              <a:rPr lang="ru-RU" smtClean="0">
                <a:latin typeface="Arial" pitchFamily="34" charset="0"/>
              </a:rPr>
              <a:t>. </a:t>
            </a:r>
            <a:endParaRPr lang="ru-RU" dirty="0" smtClean="0">
              <a:latin typeface="Arial" pitchFamily="34" charset="0"/>
            </a:endParaRP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985"/>
            <a:fld id="{52D2BB38-5264-4B3F-9E54-843939B31760}" type="slidenum">
              <a:rPr lang="ru-RU" smtClean="0">
                <a:latin typeface="Arial" pitchFamily="34" charset="0"/>
              </a:rPr>
              <a:pPr defTabSz="917985"/>
              <a:t>4</a:t>
            </a:fld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8025" y="742950"/>
            <a:ext cx="5375275" cy="3722688"/>
          </a:xfrm>
          <a:ln/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dirty="0" smtClean="0">
                <a:latin typeface="Arial" pitchFamily="34" charset="0"/>
              </a:rPr>
              <a:t>Согласно анализу ГТМ за 2008 год, проведенных на месторождениях, было выявлено, что из 380 ГТМ 30% </a:t>
            </a:r>
            <a:r>
              <a:rPr lang="ru-RU" smtClean="0">
                <a:latin typeface="Arial" pitchFamily="34" charset="0"/>
              </a:rPr>
              <a:t>явились неуспешными. </a:t>
            </a:r>
            <a:r>
              <a:rPr lang="ru-RU" dirty="0" smtClean="0">
                <a:latin typeface="Arial" pitchFamily="34" charset="0"/>
              </a:rPr>
              <a:t>Основными причинами </a:t>
            </a:r>
            <a:r>
              <a:rPr lang="ru-RU" dirty="0" err="1" smtClean="0">
                <a:latin typeface="Arial" pitchFamily="34" charset="0"/>
              </a:rPr>
              <a:t>неуспешности</a:t>
            </a:r>
            <a:r>
              <a:rPr lang="ru-RU" dirty="0" smtClean="0">
                <a:latin typeface="Arial" pitchFamily="34" charset="0"/>
              </a:rPr>
              <a:t> явились: возникновение </a:t>
            </a:r>
            <a:r>
              <a:rPr lang="ru-RU" dirty="0" err="1" smtClean="0">
                <a:latin typeface="Arial" pitchFamily="34" charset="0"/>
              </a:rPr>
              <a:t>заколонных</a:t>
            </a:r>
            <a:r>
              <a:rPr lang="ru-RU" dirty="0" smtClean="0">
                <a:latin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</a:rPr>
              <a:t>перетоков</a:t>
            </a:r>
            <a:r>
              <a:rPr lang="ru-RU" dirty="0" smtClean="0">
                <a:latin typeface="Arial" pitchFamily="34" charset="0"/>
              </a:rPr>
              <a:t>, подход фронта нагнетаемых вод, а также </a:t>
            </a:r>
            <a:r>
              <a:rPr lang="ru-RU" dirty="0" err="1" smtClean="0">
                <a:latin typeface="Arial" pitchFamily="34" charset="0"/>
              </a:rPr>
              <a:t>неподтверждение</a:t>
            </a:r>
            <a:r>
              <a:rPr lang="ru-RU" dirty="0" smtClean="0">
                <a:latin typeface="Arial" pitchFamily="34" charset="0"/>
              </a:rPr>
              <a:t> </a:t>
            </a:r>
            <a:r>
              <a:rPr lang="ru-RU" smtClean="0">
                <a:latin typeface="Arial" pitchFamily="34" charset="0"/>
              </a:rPr>
              <a:t>фильтрационно-емкостных свойств. </a:t>
            </a:r>
            <a:r>
              <a:rPr lang="ru-RU" dirty="0" smtClean="0">
                <a:latin typeface="Arial" pitchFamily="34" charset="0"/>
              </a:rPr>
              <a:t>Основной причиной </a:t>
            </a:r>
            <a:r>
              <a:rPr lang="ru-RU" dirty="0" err="1" smtClean="0">
                <a:latin typeface="Arial" pitchFamily="34" charset="0"/>
              </a:rPr>
              <a:t>неуспешности</a:t>
            </a:r>
            <a:r>
              <a:rPr lang="ru-RU" dirty="0" smtClean="0">
                <a:latin typeface="Arial" pitchFamily="34" charset="0"/>
              </a:rPr>
              <a:t> явилось образование </a:t>
            </a:r>
            <a:r>
              <a:rPr lang="ru-RU" dirty="0" err="1" smtClean="0">
                <a:latin typeface="Arial" pitchFamily="34" charset="0"/>
              </a:rPr>
              <a:t>заколонных</a:t>
            </a:r>
            <a:r>
              <a:rPr lang="ru-RU" dirty="0" smtClean="0">
                <a:latin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</a:rPr>
              <a:t>перетоков</a:t>
            </a:r>
            <a:r>
              <a:rPr lang="ru-RU" dirty="0" smtClean="0">
                <a:latin typeface="Arial" pitchFamily="34" charset="0"/>
              </a:rPr>
              <a:t> – причина более половины всех </a:t>
            </a:r>
            <a:r>
              <a:rPr lang="ru-RU" smtClean="0">
                <a:latin typeface="Arial" pitchFamily="34" charset="0"/>
              </a:rPr>
              <a:t>неуспешных операций. </a:t>
            </a:r>
            <a:r>
              <a:rPr lang="ru-RU" dirty="0" smtClean="0">
                <a:latin typeface="Arial" pitchFamily="34" charset="0"/>
              </a:rPr>
              <a:t>Для решения данной проблемы в рамках проекта </a:t>
            </a:r>
            <a:r>
              <a:rPr lang="ru-RU" smtClean="0">
                <a:latin typeface="Arial" pitchFamily="34" charset="0"/>
              </a:rPr>
              <a:t>СНТ 2010г. </a:t>
            </a:r>
            <a:r>
              <a:rPr lang="ru-RU" dirty="0" smtClean="0">
                <a:latin typeface="Arial" pitchFamily="34" charset="0"/>
              </a:rPr>
              <a:t>были испытаны две технологии – технология бокового внедрения, технология </a:t>
            </a:r>
            <a:r>
              <a:rPr lang="ru-RU" err="1" smtClean="0">
                <a:latin typeface="Arial" pitchFamily="34" charset="0"/>
              </a:rPr>
              <a:t>глубокопроникающей</a:t>
            </a:r>
            <a:r>
              <a:rPr lang="ru-RU" smtClean="0">
                <a:latin typeface="Arial" pitchFamily="34" charset="0"/>
              </a:rPr>
              <a:t> перфорации. </a:t>
            </a:r>
            <a:r>
              <a:rPr lang="ru-RU" dirty="0" smtClean="0">
                <a:latin typeface="Arial" pitchFamily="34" charset="0"/>
              </a:rPr>
              <a:t>Однако технология бокового внедрения показала высокую аварийность, поэтому анализ данной технологии не представляется возможным, технология ГСП была </a:t>
            </a:r>
            <a:r>
              <a:rPr lang="ru-RU" smtClean="0">
                <a:latin typeface="Arial" pitchFamily="34" charset="0"/>
              </a:rPr>
              <a:t>успешно испытана. </a:t>
            </a:r>
            <a:endParaRPr lang="ru-RU" dirty="0" smtClean="0">
              <a:latin typeface="Arial" pitchFamily="34" charset="0"/>
            </a:endParaRPr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985"/>
            <a:fld id="{0E88126D-3526-427B-9479-350175C4CC8A}" type="slidenum">
              <a:rPr lang="ru-RU" smtClean="0">
                <a:latin typeface="Arial" pitchFamily="34" charset="0"/>
              </a:rPr>
              <a:pPr defTabSz="917985"/>
              <a:t>5</a:t>
            </a:fld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8025" y="742950"/>
            <a:ext cx="5375275" cy="3722688"/>
          </a:xfrm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ru-RU" dirty="0" smtClean="0"/>
              <a:t>Технология </a:t>
            </a:r>
            <a:r>
              <a:rPr lang="ru-RU" dirty="0" err="1" smtClean="0"/>
              <a:t>глубокопроникающей</a:t>
            </a:r>
            <a:r>
              <a:rPr lang="ru-RU" baseline="0" dirty="0" smtClean="0"/>
              <a:t> перфорации</a:t>
            </a:r>
            <a:r>
              <a:rPr lang="ru-RU" dirty="0" smtClean="0"/>
              <a:t> представляет собой щадящий метод вторичного вскрытия пластов, фактически это сверление перфорационных отверстий в колонне, </a:t>
            </a:r>
            <a:r>
              <a:rPr lang="ru-RU" dirty="0" err="1" smtClean="0"/>
              <a:t>заколонном</a:t>
            </a:r>
            <a:r>
              <a:rPr lang="ru-RU" dirty="0" smtClean="0"/>
              <a:t> цементном камне </a:t>
            </a:r>
            <a:r>
              <a:rPr lang="ru-RU" smtClean="0"/>
              <a:t>и пласте. </a:t>
            </a:r>
            <a:r>
              <a:rPr lang="ru-RU" dirty="0" smtClean="0"/>
              <a:t>Основным достоинством технологии ГСП является возможность создания перфорационных отверстий в мягком щадящем режиме без ударного воздействия на колонну и </a:t>
            </a:r>
            <a:r>
              <a:rPr lang="ru-RU" dirty="0" err="1" smtClean="0"/>
              <a:t>заколонный</a:t>
            </a:r>
            <a:r>
              <a:rPr lang="ru-RU" dirty="0" smtClean="0"/>
              <a:t> цементный камень длиной 2м, диаметром </a:t>
            </a:r>
            <a:r>
              <a:rPr lang="ru-RU" smtClean="0"/>
              <a:t>32 мм.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На рисунке представлена схема </a:t>
            </a:r>
            <a:r>
              <a:rPr lang="ru-RU" smtClean="0"/>
              <a:t>проведения ГСП. </a:t>
            </a:r>
            <a:r>
              <a:rPr lang="ru-RU" dirty="0" smtClean="0"/>
              <a:t>Фактически </a:t>
            </a:r>
            <a:r>
              <a:rPr lang="ru-RU" dirty="0" err="1" smtClean="0"/>
              <a:t>глубокопроникающий</a:t>
            </a:r>
            <a:r>
              <a:rPr lang="ru-RU" baseline="0" dirty="0" smtClean="0"/>
              <a:t> перфоратор представляет собой систему, состоящую из двух частей – это направляющая часть, спускается в скважину на НКТ и жестко фиксируется якорем, вторая часть – это </a:t>
            </a:r>
            <a:r>
              <a:rPr lang="ru-RU" baseline="0" dirty="0" err="1" smtClean="0"/>
              <a:t>выемная</a:t>
            </a:r>
            <a:r>
              <a:rPr lang="ru-RU" baseline="0" dirty="0" smtClean="0"/>
              <a:t> часть, спускается в скважину на геофизическом кабеле, состоит из гибкого вала, винтового забойного двигателя и системы </a:t>
            </a:r>
            <a:r>
              <a:rPr lang="ru-RU" baseline="0" smtClean="0"/>
              <a:t>геофизических датчиков.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Возникает вопрос: </a:t>
            </a:r>
            <a:r>
              <a:rPr lang="en-US" dirty="0" smtClean="0"/>
              <a:t>“</a:t>
            </a:r>
            <a:r>
              <a:rPr lang="ru-RU" dirty="0" smtClean="0"/>
              <a:t>В чем же отличие технологии ГСП от </a:t>
            </a:r>
            <a:r>
              <a:rPr lang="ru-RU" dirty="0" err="1" smtClean="0"/>
              <a:t>широкоприменяемой</a:t>
            </a:r>
            <a:r>
              <a:rPr lang="ru-RU" dirty="0" smtClean="0"/>
              <a:t> кумулятивной </a:t>
            </a:r>
            <a:r>
              <a:rPr lang="ru-RU" smtClean="0"/>
              <a:t>перфорации</a:t>
            </a:r>
            <a:r>
              <a:rPr lang="en-US" smtClean="0"/>
              <a:t>”</a:t>
            </a:r>
            <a:r>
              <a:rPr lang="ru-RU" smtClean="0"/>
              <a:t>. </a:t>
            </a:r>
            <a:r>
              <a:rPr lang="ru-RU" dirty="0" smtClean="0"/>
              <a:t>Отличие заключается в первую очередь в том что, при кумулятивной перфорации оказывается разрушающее воздействие на </a:t>
            </a:r>
            <a:r>
              <a:rPr lang="ru-RU" dirty="0" err="1" smtClean="0"/>
              <a:t>заколонный</a:t>
            </a:r>
            <a:r>
              <a:rPr lang="ru-RU" dirty="0" smtClean="0"/>
              <a:t> цементный камень, что является причиной образования ЗКЦ, а также существует значительная разница в длине и диаметре создаваемых перфорационных каналов, максимальная длина каналов кумулятивной перфорации – 110см, диаметр 10 мм, при ГСП мы получаем каналы длиной 2м и </a:t>
            </a:r>
            <a:r>
              <a:rPr lang="ru-RU" smtClean="0"/>
              <a:t>диаметром 32мм.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Также следует отметить, что на текущий момент широко распространено применение сверлящего </a:t>
            </a:r>
            <a:r>
              <a:rPr lang="ru-RU" smtClean="0"/>
              <a:t>перфоратора ПС-112. </a:t>
            </a:r>
            <a:r>
              <a:rPr lang="ru-RU" dirty="0" smtClean="0"/>
              <a:t>Однако максимально достигаемая длина перфорационных каналов в этом случае составляет 7-9 см, диаметр – 1</a:t>
            </a:r>
            <a:r>
              <a:rPr lang="en-US" smtClean="0"/>
              <a:t>5</a:t>
            </a:r>
            <a:r>
              <a:rPr lang="ru-RU" smtClean="0"/>
              <a:t>мм. </a:t>
            </a:r>
            <a:r>
              <a:rPr lang="ru-RU" dirty="0" smtClean="0"/>
              <a:t>Также различается способ создания перфорационных отверстий, при обычной сверлящей перфорации  отверстия создаются при помощи сверла, в то время как, при ГСП используется гибкий вал, что и обеспечивает длину канала в </a:t>
            </a:r>
            <a:r>
              <a:rPr lang="ru-RU" smtClean="0"/>
              <a:t>2 метра.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985"/>
            <a:fld id="{4ACD821D-D050-410E-AC91-B694B94F7DC5}" type="slidenum">
              <a:rPr lang="ru-RU" smtClean="0">
                <a:latin typeface="Arial" pitchFamily="34" charset="0"/>
              </a:rPr>
              <a:pPr defTabSz="917985"/>
              <a:t>6</a:t>
            </a:fld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8025" y="742950"/>
            <a:ext cx="537527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696C-BB44-4A83-85B2-C161A813F682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8025" y="742950"/>
            <a:ext cx="537527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696C-BB44-4A83-85B2-C161A813F682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8025" y="742950"/>
            <a:ext cx="537527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696C-BB44-4A83-85B2-C161A813F682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8025" y="742950"/>
            <a:ext cx="537527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96696C-BB44-4A83-85B2-C161A813F682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5" descr="Рисунок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398322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5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Прямая соединительная линия 6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41981718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1" y="274640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5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Прямая соединительная линия 6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27687884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0" y="1600202"/>
            <a:ext cx="43815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199" y="1600202"/>
            <a:ext cx="43815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417050" y="6453190"/>
            <a:ext cx="444500" cy="306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27222-39F2-456D-AECB-195EB55EA6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6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Прямая соединительная линия 7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1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29199" y="1600200"/>
            <a:ext cx="4381501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5300" y="3938590"/>
            <a:ext cx="4381501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29199" y="3938590"/>
            <a:ext cx="4381501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417050" y="6453190"/>
            <a:ext cx="444500" cy="306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96C9-5046-41FC-8CF3-8C0864C5A8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dt" sz="half" idx="11"/>
          </p:nvPr>
        </p:nvSpPr>
        <p:spPr>
          <a:xfrm>
            <a:off x="2138680" y="6243320"/>
            <a:ext cx="1905001" cy="4572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B186309-939E-41FF-AA4C-94B68F87DD70}" type="datetime1">
              <a:rPr lang="ru-RU" altLang="en-US" smtClean="0"/>
              <a:pPr>
                <a:defRPr/>
              </a:pPr>
              <a:t>01.02.2013</a:t>
            </a:fld>
            <a:endParaRPr lang="en-US" altLang="en-US" dirty="0"/>
          </a:p>
        </p:txBody>
      </p:sp>
      <p:pic>
        <p:nvPicPr>
          <p:cNvPr id="9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Прямая соединительная линия 10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Прямая соединительная линия 11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0A78-268C-468C-AF0A-E80D3F64F78F}" type="datetime1">
              <a:rPr lang="ru-RU" smtClean="0"/>
              <a:pPr/>
              <a:t>01.02.2013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5927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57868-9653-4821-B07A-D13D215AC732}" type="datetime1">
              <a:rPr lang="ru-RU" smtClean="0"/>
              <a:pPr/>
              <a:t>01.02.2013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7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Прямая соединительная линия 8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Прямая соединительная линия 11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30992267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5F62-34C8-4CDA-9AF5-0818B103AF45}" type="datetime1">
              <a:rPr lang="ru-RU" smtClean="0"/>
              <a:pPr/>
              <a:t>01.02.2013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7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Прямая соединительная линия 8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Прямая соединительная линия 9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43076304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2A22-8AEF-43D8-8238-384163EAD07F}" type="datetime1">
              <a:rPr lang="ru-RU" smtClean="0"/>
              <a:pPr/>
              <a:t>01.02.2013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8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Прямая соединительная линия 9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44449690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D1471-8964-4235-AC80-2F83F21C4824}" type="datetime1">
              <a:rPr lang="ru-RU" smtClean="0"/>
              <a:pPr/>
              <a:t>01.02.2013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Прямая соединительная линия 11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Прямая соединительная линия 12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81280542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70A78-E16C-479F-BD30-C1156B0283A0}" type="datetime1">
              <a:rPr lang="ru-RU" smtClean="0"/>
              <a:pPr/>
              <a:t>01.02.2013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6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Прямая соединительная линия 7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84846943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5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Прямая соединительная линия 7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BBDAE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="" xmlns:p14="http://schemas.microsoft.com/office/powerpoint/2010/main" val="140360309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A8FEC-BB9E-4AA3-BA7E-9A1924B2720B}" type="datetime1">
              <a:rPr lang="ru-RU" smtClean="0"/>
              <a:pPr/>
              <a:t>01.02.2013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5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Прямая соединительная линия 6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35657238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BD4AA-1847-44AB-8E8C-E0AF0E2D8D2E}" type="datetime1">
              <a:rPr lang="ru-RU" smtClean="0"/>
              <a:pPr/>
              <a:t>01.02.2013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8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Прямая соединительная линия 9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75665025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D7F91-978F-41B9-A0F9-4698D3F122F0}" type="datetime1">
              <a:rPr lang="ru-RU" smtClean="0"/>
              <a:pPr/>
              <a:t>01.02.2013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8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Прямая соединительная линия 9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99088880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96537-7706-4D36-95EA-E108A032049B}" type="datetime1">
              <a:rPr lang="ru-RU" smtClean="0"/>
              <a:pPr/>
              <a:t>01.02.2013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7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Прямая соединительная линия 8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Прямая соединительная линия 9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2240740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5F43-6044-471B-B776-6319D6EFF8F2}" type="datetime1">
              <a:rPr lang="ru-RU" smtClean="0"/>
              <a:pPr/>
              <a:t>01.02.2013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7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Прямая соединительная линия 8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Прямая соединительная линия 9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9726118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 userDrawn="1"/>
        </p:nvCxnSpPr>
        <p:spPr bwMode="auto">
          <a:xfrm flipV="1">
            <a:off x="9835118" y="1"/>
            <a:ext cx="0" cy="6857999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Прямая соединительная линия 6"/>
          <p:cNvCxnSpPr/>
          <p:nvPr userDrawn="1"/>
        </p:nvCxnSpPr>
        <p:spPr bwMode="auto">
          <a:xfrm flipV="1">
            <a:off x="9835118" y="3"/>
            <a:ext cx="0" cy="1818164"/>
          </a:xfrm>
          <a:prstGeom prst="line">
            <a:avLst/>
          </a:prstGeom>
          <a:noFill/>
          <a:ln w="142875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="" xmlns:p14="http://schemas.microsoft.com/office/powerpoint/2010/main" val="15398322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0" y="1600202"/>
            <a:ext cx="43815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199" y="1600202"/>
            <a:ext cx="438150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417050" y="6453190"/>
            <a:ext cx="444500" cy="306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27222-39F2-456D-AECB-195EB55EA6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6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Прямая соединительная линия 7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1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29199" y="1600200"/>
            <a:ext cx="4381501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5300" y="3938590"/>
            <a:ext cx="4381501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29199" y="3938590"/>
            <a:ext cx="4381501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417050" y="6453190"/>
            <a:ext cx="444500" cy="306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96C9-5046-41FC-8CF3-8C0864C5A8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dt" sz="half" idx="11"/>
          </p:nvPr>
        </p:nvSpPr>
        <p:spPr>
          <a:xfrm>
            <a:off x="2138680" y="6243320"/>
            <a:ext cx="1905001" cy="4572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C306355-1B45-4A78-9556-EC492C5536EC}" type="datetime1">
              <a:rPr lang="ru-RU" altLang="en-US" smtClean="0"/>
              <a:pPr>
                <a:defRPr/>
              </a:pPr>
              <a:t>01.02.2013</a:t>
            </a:fld>
            <a:endParaRPr lang="en-US" altLang="en-US" dirty="0"/>
          </a:p>
        </p:txBody>
      </p:sp>
      <p:pic>
        <p:nvPicPr>
          <p:cNvPr id="9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Прямая соединительная линия 10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Прямая соединительная линия 11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2470389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2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199" y="1600202"/>
            <a:ext cx="43815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5730809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0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7185068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0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4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Прямая соединительная линия 5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Прямая соединительная линия 6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32228990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3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Прямая соединительная линия 4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15819365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6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Прямая соединительная линия 7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73244315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6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Прямая соединительная линия 7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75457993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25" descr="Рисунок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2930" name="Rectangle 10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2525" y="6462713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EuropeDemiC" pitchFamily="50" charset="0"/>
              </a:defRPr>
            </a:lvl1pPr>
          </a:lstStyle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60" r:id="rId12"/>
    <p:sldLayoutId id="2147484061" r:id="rId13"/>
  </p:sldLayoutIdLst>
  <p:transition>
    <p:cover dir="r"/>
  </p:transition>
  <p:timing>
    <p:tnLst>
      <p:par>
        <p:cTn id="1" dur="indefinite" restart="never" nodeType="tmRoot"/>
      </p:par>
    </p:tnLst>
  </p:timing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CCA9A-15E3-49B1-A9CD-DB41E48F2FC5}" type="datetime1">
              <a:rPr lang="ru-RU" smtClean="0"/>
              <a:pPr/>
              <a:t>01.02.2013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90A96C9-5046-41FC-8CF3-8C0864C5A8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7" name="Picture 2" descr="D:\ОБЩАЯ\Новая папка (4)\лого горизонталь цвет.JP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4" y="42533"/>
            <a:ext cx="690385" cy="79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 userDrawn="1"/>
        </p:nvCxnSpPr>
        <p:spPr bwMode="auto">
          <a:xfrm>
            <a:off x="0" y="929745"/>
            <a:ext cx="9906000" cy="0"/>
          </a:xfrm>
          <a:prstGeom prst="line">
            <a:avLst/>
          </a:prstGeom>
          <a:noFill/>
          <a:ln w="142875" cap="flat" cmpd="sng" algn="ctr">
            <a:solidFill>
              <a:srgbClr val="02449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Прямая соединительная линия 8"/>
          <p:cNvCxnSpPr/>
          <p:nvPr userDrawn="1"/>
        </p:nvCxnSpPr>
        <p:spPr bwMode="auto">
          <a:xfrm>
            <a:off x="0" y="998950"/>
            <a:ext cx="9906000" cy="0"/>
          </a:xfrm>
          <a:prstGeom prst="line">
            <a:avLst/>
          </a:prstGeom>
          <a:noFill/>
          <a:ln w="25400" cap="flat" cmpd="sng" algn="ctr">
            <a:solidFill>
              <a:srgbClr val="A68F4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Прямая соединительная линия 9"/>
          <p:cNvCxnSpPr/>
          <p:nvPr userDrawn="1"/>
        </p:nvCxnSpPr>
        <p:spPr>
          <a:xfrm>
            <a:off x="0" y="987673"/>
            <a:ext cx="9906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3253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  <p:sldLayoutId id="2147484090" r:id="rId13"/>
    <p:sldLayoutId id="2147484091" r:id="rId14"/>
  </p:sldLayoutIdLst>
  <p:transition>
    <p:cover dir="r"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5.png"/><Relationship Id="rId7" Type="http://schemas.openxmlformats.org/officeDocument/2006/relationships/diagramData" Target="../diagrams/data1.xml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6.png"/><Relationship Id="rId9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3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6.xml"/><Relationship Id="rId1" Type="http://schemas.openxmlformats.org/officeDocument/2006/relationships/video" Target="file:///H:\&#1055;&#1088;&#1077;&#1079;&#1077;&#1085;&#1090;&#1072;&#1094;&#1080;&#1103;\&#1088;&#1086;&#1083;&#1080;&#1082;%20&#1043;&#1057;&#1055;_.mpe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utterstock.com/subscribe.m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9075023" y="3725190"/>
            <a:ext cx="369015" cy="359686"/>
          </a:xfrm>
          <a:prstGeom prst="ellipse">
            <a:avLst/>
          </a:prstGeom>
          <a:solidFill>
            <a:srgbClr val="024498"/>
          </a:solidFill>
          <a:ln w="76200">
            <a:solidFill>
              <a:schemeClr val="bg1">
                <a:alpha val="6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61442" name="Заголовок 1"/>
          <p:cNvSpPr>
            <a:spLocks/>
          </p:cNvSpPr>
          <p:nvPr/>
        </p:nvSpPr>
        <p:spPr bwMode="auto">
          <a:xfrm>
            <a:off x="952500" y="384175"/>
            <a:ext cx="8516939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18" tIns="48860" rIns="97718" bIns="48860" anchor="ctr"/>
          <a:lstStyle/>
          <a:p>
            <a:pPr algn="r"/>
            <a:r>
              <a:rPr lang="ru-RU" sz="3000" dirty="0" smtClean="0">
                <a:latin typeface="EuropeDemiC"/>
              </a:rPr>
              <a:t>ООО «Горизонталь»</a:t>
            </a:r>
          </a:p>
          <a:p>
            <a:pPr algn="r"/>
            <a:r>
              <a:rPr lang="ru-RU" sz="3000" dirty="0" smtClean="0">
                <a:latin typeface="EuropeDemiC"/>
              </a:rPr>
              <a:t>Гидромеханическая перфорация скважин</a:t>
            </a:r>
            <a:endParaRPr lang="ru-RU" sz="3000" dirty="0">
              <a:latin typeface="EuropeDemiC"/>
            </a:endParaRPr>
          </a:p>
        </p:txBody>
      </p:sp>
      <p:sp>
        <p:nvSpPr>
          <p:cNvPr id="61443" name="Подзаголовок 2"/>
          <p:cNvSpPr>
            <a:spLocks/>
          </p:cNvSpPr>
          <p:nvPr/>
        </p:nvSpPr>
        <p:spPr bwMode="auto">
          <a:xfrm>
            <a:off x="3493976" y="1263200"/>
            <a:ext cx="5902552" cy="68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718" tIns="48860" rIns="97718" bIns="48860"/>
          <a:lstStyle/>
          <a:p>
            <a:pPr algn="r">
              <a:spcBef>
                <a:spcPct val="20000"/>
              </a:spcBef>
            </a:pPr>
            <a:r>
              <a:rPr lang="ru-RU" sz="1200" i="1" dirty="0" smtClean="0">
                <a:solidFill>
                  <a:srgbClr val="89692F"/>
                </a:solidFill>
                <a:latin typeface="Century Gothic" pitchFamily="34" charset="0"/>
              </a:rPr>
              <a:t>Россия, 618120, Пермский край</a:t>
            </a:r>
            <a:r>
              <a:rPr lang="ru-RU" sz="1200" i="1" smtClean="0">
                <a:solidFill>
                  <a:srgbClr val="89692F"/>
                </a:solidFill>
                <a:latin typeface="Century Gothic" pitchFamily="34" charset="0"/>
              </a:rPr>
              <a:t>, г.Оса, ул. </a:t>
            </a:r>
            <a:r>
              <a:rPr lang="ru-RU" sz="1200" i="1" dirty="0" smtClean="0">
                <a:solidFill>
                  <a:srgbClr val="89692F"/>
                </a:solidFill>
                <a:latin typeface="Century Gothic" pitchFamily="34" charset="0"/>
              </a:rPr>
              <a:t>Садовая, 8а, а/я 21</a:t>
            </a:r>
          </a:p>
          <a:p>
            <a:pPr algn="r">
              <a:spcBef>
                <a:spcPct val="20000"/>
              </a:spcBef>
            </a:pPr>
            <a:r>
              <a:rPr lang="en-US" sz="1200" i="1" smtClean="0">
                <a:solidFill>
                  <a:srgbClr val="89692F"/>
                </a:solidFill>
                <a:latin typeface="Century Gothic" pitchFamily="34" charset="0"/>
              </a:rPr>
              <a:t>ooogorizontal@yandex.ru</a:t>
            </a:r>
            <a:endParaRPr lang="ru-RU" sz="1200" i="1" dirty="0" smtClean="0">
              <a:solidFill>
                <a:srgbClr val="89692F"/>
              </a:solidFill>
              <a:latin typeface="Century Gothic" pitchFamily="34" charset="0"/>
            </a:endParaRPr>
          </a:p>
          <a:p>
            <a:pPr algn="r">
              <a:spcBef>
                <a:spcPct val="20000"/>
              </a:spcBef>
            </a:pPr>
            <a:r>
              <a:rPr lang="ru-RU" sz="1200" i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 </a:t>
            </a:r>
            <a:endParaRPr lang="ru-RU" sz="1200" i="1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051" name="Picture 3" descr="D:\ОБЩАЯ\Новая папка (4)\лого горизонталь цве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47" y="1837193"/>
            <a:ext cx="4130301" cy="4779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29" name="Подзаголовок 2"/>
              <p:cNvSpPr>
                <a:spLocks/>
              </p:cNvSpPr>
              <p:nvPr/>
            </p:nvSpPr>
            <p:spPr bwMode="auto">
              <a:xfrm>
                <a:off x="3643087" y="4133632"/>
                <a:ext cx="5902552" cy="26227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7718" tIns="48860" rIns="97718" bIns="48860"/>
              <a:lstStyle/>
              <a:p>
                <a:pPr algn="r">
                  <a:spcBef>
                    <a:spcPct val="20000"/>
                  </a:spcBef>
                </a:pPr>
                <a:r>
                  <a:rPr lang="ru-RU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Год образования компании: </a:t>
                </a:r>
                <a:r>
                  <a:rPr lang="en-US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2009</a:t>
                </a:r>
                <a:endParaRPr lang="ru-RU" sz="1200" i="1" dirty="0" smtClean="0">
                  <a:solidFill>
                    <a:schemeClr val="bg1">
                      <a:lumMod val="50000"/>
                    </a:schemeClr>
                  </a:solidFill>
                  <a:latin typeface="Century Gothic" pitchFamily="34" charset="0"/>
                </a:endParaRPr>
              </a:p>
              <a:p>
                <a:pPr algn="r">
                  <a:spcBef>
                    <a:spcPct val="20000"/>
                  </a:spcBef>
                </a:pPr>
                <a:r>
                  <a:rPr lang="ru-RU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Количество проведенных операций: </a:t>
                </a:r>
                <a:r>
                  <a:rPr lang="en-US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54</a:t>
                </a:r>
                <a:r>
                  <a:rPr lang="ru-RU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/>
                </a:r>
                <a:r>
                  <a:rPr lang="ru-RU" sz="1200" i="1" dirty="0" err="1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скв</a:t>
                </a:r>
                <a:r>
                  <a:rPr lang="ru-RU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-операций</a:t>
                </a:r>
                <a:r>
                  <a:rPr lang="en-US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 – </a:t>
                </a:r>
                <a:endParaRPr lang="ru-RU" sz="1200" i="1" dirty="0">
                  <a:solidFill>
                    <a:schemeClr val="bg1">
                      <a:lumMod val="50000"/>
                    </a:schemeClr>
                  </a:solidFill>
                  <a:latin typeface="Century Gothic" pitchFamily="34" charset="0"/>
                </a:endParaRPr>
              </a:p>
              <a:p>
                <a:pPr algn="r">
                  <a:spcBef>
                    <a:spcPct val="20000"/>
                  </a:spcBef>
                </a:pPr>
                <a:r>
                  <a:rPr lang="en-US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205 </a:t>
                </a:r>
                <a:r>
                  <a:rPr lang="ru-RU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каналов</a:t>
                </a:r>
              </a:p>
              <a:p>
                <a:pPr algn="r">
                  <a:spcBef>
                    <a:spcPct val="20000"/>
                  </a:spcBef>
                </a:pPr>
                <a:r>
                  <a:rPr lang="ru-RU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Компании-Заказчики: ОАО «НК «Роснефть»</a:t>
                </a:r>
              </a:p>
              <a:p>
                <a:pPr algn="r">
                  <a:spcBef>
                    <a:spcPct val="20000"/>
                  </a:spcBef>
                </a:pPr>
                <a:r>
                  <a:rPr lang="ru-RU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ОАО «ЛУКОЙЛ»,</a:t>
                </a:r>
              </a:p>
              <a:p>
                <a:pPr algn="r">
                  <a:spcBef>
                    <a:spcPct val="20000"/>
                  </a:spcBef>
                </a:pPr>
                <a:r>
                  <a:rPr lang="ru-RU" sz="1200" i="1" dirty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ЗАО «Уральская Нефтяная Компания», </a:t>
                </a:r>
              </a:p>
              <a:p>
                <a:pPr algn="r">
                  <a:spcBef>
                    <a:spcPct val="20000"/>
                  </a:spcBef>
                </a:pPr>
                <a:r>
                  <a:rPr lang="ru-RU" sz="1200" i="1" dirty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ОАО «РИТЭК»</a:t>
                </a:r>
              </a:p>
              <a:p>
                <a:pPr algn="r">
                  <a:spcBef>
                    <a:spcPct val="20000"/>
                  </a:spcBef>
                </a:pPr>
                <a:r>
                  <a:rPr lang="ru-RU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Требования к объектам:</a:t>
                </a:r>
              </a:p>
              <a:p>
                <a:pPr algn="r">
                  <a:spcBef>
                    <a:spcPct val="20000"/>
                  </a:spcBef>
                </a:pPr>
                <a:r>
                  <a:rPr lang="ru-RU" sz="1200" i="1" dirty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г</a:t>
                </a:r>
                <a:r>
                  <a:rPr lang="ru-RU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лубина залегания пластов – без ограничения</a:t>
                </a:r>
              </a:p>
              <a:p>
                <a:pPr algn="r">
                  <a:spcBef>
                    <a:spcPct val="20000"/>
                  </a:spcBef>
                </a:pPr>
                <a:r>
                  <a:rPr lang="en-US" sz="1200" i="1" dirty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t</a:t>
                </a:r>
                <a:r>
                  <a:rPr lang="ru-RU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 пласта</a:t>
                </a:r>
                <a:r>
                  <a:rPr lang="en-US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&lt;120</a:t>
                </a:r>
                <a:r>
                  <a:rPr lang="ru-RU" sz="1200" i="1" baseline="30000" dirty="0" err="1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о</a:t>
                </a:r>
                <a:r>
                  <a:rPr lang="ru-RU" sz="1200" i="1" dirty="0" err="1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С</a:t>
                </a:r>
                <a:endParaRPr lang="en-US" sz="1200" i="1" dirty="0" smtClean="0">
                  <a:solidFill>
                    <a:schemeClr val="bg1">
                      <a:lumMod val="50000"/>
                    </a:schemeClr>
                  </a:solidFill>
                  <a:latin typeface="Century Gothic" pitchFamily="34" charset="0"/>
                </a:endParaRPr>
              </a:p>
              <a:p>
                <a:pPr algn="r">
                  <a:spcBef>
                    <a:spcPct val="20000"/>
                  </a:spcBef>
                </a:pPr>
                <a14:m>
                  <m:oMath xmlns:m="http://schemas.openxmlformats.org/officeDocument/2006/math">
                    <m:r>
                      <a:rPr lang="ru-RU" sz="12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sz="12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ru-RU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ствола скважины на забое </a:t>
                </a:r>
                <a:r>
                  <a:rPr lang="en-US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&lt;60</a:t>
                </a:r>
                <a:r>
                  <a:rPr lang="ru-RU" sz="1200" i="1" baseline="30000" dirty="0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>о</a:t>
                </a:r>
                <a:endParaRPr lang="en-US" sz="1200" i="1" baseline="30000" dirty="0" smtClean="0">
                  <a:solidFill>
                    <a:schemeClr val="bg1">
                      <a:lumMod val="50000"/>
                    </a:schemeClr>
                  </a:solidFill>
                  <a:latin typeface="Century Gothic" pitchFamily="34" charset="0"/>
                </a:endParaRPr>
              </a:p>
              <a:p>
                <a:pPr algn="r">
                  <a:spcBef>
                    <a:spcPct val="20000"/>
                  </a:spcBef>
                </a:pPr>
                <a:endParaRPr lang="ru-RU" sz="1200" i="1" dirty="0" smtClean="0">
                  <a:solidFill>
                    <a:schemeClr val="bg1">
                      <a:lumMod val="50000"/>
                    </a:schemeClr>
                  </a:solidFill>
                  <a:latin typeface="Century Gothic" pitchFamily="34" charset="0"/>
                </a:endParaRPr>
              </a:p>
              <a:p>
                <a:pPr algn="r">
                  <a:spcBef>
                    <a:spcPct val="20000"/>
                  </a:spcBef>
                </a:pPr>
                <a:r>
                  <a:rPr lang="ru-RU" sz="1200" i="1" dirty="0" smtClean="0">
                    <a:solidFill>
                      <a:schemeClr val="bg1">
                        <a:lumMod val="50000"/>
                      </a:schemeClr>
                    </a:solidFill>
                    <a:latin typeface="Century Gothic" pitchFamily="34" charset="0"/>
                  </a:rPr>
                  <a:t/>
                </a:r>
                <a:endParaRPr lang="ru-RU" sz="1200" i="1" dirty="0">
                  <a:solidFill>
                    <a:schemeClr val="bg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</mc:Choice>
        <mc:Fallback>
          <p:sp>
            <p:nvSpPr>
              <p:cNvPr id="29" name="Подзаголово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43087" y="4133632"/>
                <a:ext cx="5902552" cy="2622767"/>
              </a:xfrm>
              <a:prstGeom prst="rect">
                <a:avLst/>
              </a:prstGeom>
              <a:blipFill rotWithShape="1">
                <a:blip r:embed="rId4"/>
                <a:stretch>
                  <a:fillRect r="-5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9140692" y="3737811"/>
            <a:ext cx="210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Bell MT" pitchFamily="18" charset="0"/>
              </a:rPr>
              <a:t>i</a:t>
            </a:r>
            <a:endParaRPr lang="ru-RU" sz="14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66800" y="4312800"/>
            <a:ext cx="8437306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 defTabSz="915988" eaLnBrk="0" hangingPunct="0">
              <a:spcBef>
                <a:spcPct val="20000"/>
              </a:spcBef>
              <a:buClr>
                <a:srgbClr val="D0A138"/>
              </a:buClr>
              <a:buSzPct val="150000"/>
              <a:buFontTx/>
              <a:buChar char="•"/>
              <a:tabLst>
                <a:tab pos="806450" algn="l"/>
              </a:tabLst>
              <a:defRPr/>
            </a:pPr>
            <a:r>
              <a:rPr lang="ru-RU" b="0" dirty="0" smtClean="0">
                <a:latin typeface="EuropeDemiC"/>
              </a:rPr>
              <a:t>потенциал скважины (снижение </a:t>
            </a:r>
            <a:r>
              <a:rPr lang="en-US" b="0" dirty="0" smtClean="0">
                <a:latin typeface="EuropeDemiC"/>
              </a:rPr>
              <a:t>PI</a:t>
            </a:r>
            <a:r>
              <a:rPr lang="ru-RU" b="0" dirty="0" smtClean="0">
                <a:latin typeface="EuropeDemiC"/>
              </a:rPr>
              <a:t>) и степень выработки запасов</a:t>
            </a:r>
            <a:r>
              <a:rPr lang="en-US" b="0" dirty="0" smtClean="0">
                <a:latin typeface="EuropeDemiC"/>
              </a:rPr>
              <a:t> (</a:t>
            </a:r>
            <a:r>
              <a:rPr lang="ru-RU" b="0" dirty="0" smtClean="0">
                <a:latin typeface="EuropeDemiC"/>
              </a:rPr>
              <a:t>менее 50% от начальных</a:t>
            </a:r>
            <a:r>
              <a:rPr lang="en-US" b="0" dirty="0" smtClean="0">
                <a:latin typeface="EuropeDemiC"/>
              </a:rPr>
              <a:t>);</a:t>
            </a:r>
            <a:endParaRPr lang="ru-RU" b="0" dirty="0" smtClean="0">
              <a:latin typeface="EuropeDemiC"/>
            </a:endParaRPr>
          </a:p>
          <a:p>
            <a:pPr marL="354013" indent="-354013" defTabSz="915988" eaLnBrk="0" hangingPunct="0">
              <a:spcBef>
                <a:spcPct val="20000"/>
              </a:spcBef>
              <a:buClr>
                <a:srgbClr val="D0A138"/>
              </a:buClr>
              <a:buSzPct val="150000"/>
              <a:buFontTx/>
              <a:buChar char="•"/>
              <a:tabLst>
                <a:tab pos="806450" algn="l"/>
              </a:tabLst>
              <a:defRPr/>
            </a:pPr>
            <a:r>
              <a:rPr lang="ru-RU" b="0" dirty="0" smtClean="0">
                <a:latin typeface="EuropeDemiC"/>
              </a:rPr>
              <a:t>мощность перемычек до </a:t>
            </a:r>
            <a:r>
              <a:rPr lang="ru-RU" b="0" dirty="0" err="1" smtClean="0">
                <a:latin typeface="EuropeDemiC"/>
              </a:rPr>
              <a:t>газо</a:t>
            </a:r>
            <a:r>
              <a:rPr lang="ru-RU" b="0" dirty="0" smtClean="0">
                <a:latin typeface="EuropeDemiC"/>
              </a:rPr>
              <a:t>- и </a:t>
            </a:r>
            <a:r>
              <a:rPr lang="ru-RU" b="0" dirty="0" err="1" smtClean="0">
                <a:latin typeface="EuropeDemiC"/>
              </a:rPr>
              <a:t>водонасыщенных</a:t>
            </a:r>
            <a:r>
              <a:rPr lang="ru-RU" b="0" dirty="0" smtClean="0">
                <a:latin typeface="EuropeDemiC"/>
              </a:rPr>
              <a:t> пластов менее 5 метров</a:t>
            </a:r>
            <a:r>
              <a:rPr lang="en-US" b="0" dirty="0" smtClean="0">
                <a:latin typeface="EuropeDemiC"/>
              </a:rPr>
              <a:t>;</a:t>
            </a:r>
            <a:endParaRPr lang="ru-RU" b="0" dirty="0" smtClean="0">
              <a:latin typeface="EuropeDemiC"/>
            </a:endParaRPr>
          </a:p>
          <a:p>
            <a:pPr marL="354013" indent="-354013" defTabSz="915988" eaLnBrk="0" hangingPunct="0">
              <a:spcBef>
                <a:spcPct val="20000"/>
              </a:spcBef>
              <a:buClr>
                <a:srgbClr val="D0A138"/>
              </a:buClr>
              <a:buSzPct val="150000"/>
              <a:buFontTx/>
              <a:buChar char="•"/>
              <a:tabLst>
                <a:tab pos="806450" algn="l"/>
              </a:tabLst>
              <a:defRPr/>
            </a:pPr>
            <a:r>
              <a:rPr lang="ru-RU" dirty="0" smtClean="0">
                <a:latin typeface="EuropeDemiC"/>
              </a:rPr>
              <a:t>текущее пластовое давление – более 90% </a:t>
            </a:r>
            <a:r>
              <a:rPr lang="ru-RU" smtClean="0">
                <a:latin typeface="EuropeDemiC"/>
              </a:rPr>
              <a:t>от начального.</a:t>
            </a:r>
            <a:endParaRPr lang="ru-RU" dirty="0" smtClean="0">
              <a:latin typeface="EuropeDemiC"/>
            </a:endParaRPr>
          </a:p>
        </p:txBody>
      </p:sp>
      <p:pic>
        <p:nvPicPr>
          <p:cNvPr id="44034" name="Picture 2" descr="C:\Users\1\Desktop\Ви\сайт last\120229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10289" t="52885" r="12886" b="19323"/>
          <a:stretch>
            <a:fillRect/>
          </a:stretch>
        </p:blipFill>
        <p:spPr bwMode="auto">
          <a:xfrm>
            <a:off x="878400" y="1184400"/>
            <a:ext cx="8362950" cy="2990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 bwMode="auto">
          <a:xfrm>
            <a:off x="0" y="6583680"/>
            <a:ext cx="436098" cy="274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8049" y="6057900"/>
            <a:ext cx="9281552" cy="662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88571" y="169200"/>
            <a:ext cx="8607423" cy="45833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ru-RU" sz="2400" b="1" dirty="0">
                <a:solidFill>
                  <a:srgbClr val="024498"/>
                </a:solidFill>
                <a:latin typeface="Century Gothic" pitchFamily="34" charset="0"/>
              </a:rPr>
              <a:t>Основные критерии выбора скважин-кандидатов</a:t>
            </a:r>
          </a:p>
        </p:txBody>
      </p:sp>
      <p:sp>
        <p:nvSpPr>
          <p:cNvPr id="10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10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66800" y="4312800"/>
            <a:ext cx="8437306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 defTabSz="915988" eaLnBrk="0" hangingPunct="0">
              <a:spcBef>
                <a:spcPct val="20000"/>
              </a:spcBef>
              <a:buClr>
                <a:srgbClr val="D0A138"/>
              </a:buClr>
              <a:buSzPct val="150000"/>
              <a:buFontTx/>
              <a:buChar char="•"/>
              <a:tabLst>
                <a:tab pos="806450" algn="l"/>
              </a:tabLst>
              <a:defRPr/>
            </a:pPr>
            <a:r>
              <a:rPr lang="ru-RU" b="0" dirty="0" smtClean="0">
                <a:latin typeface="EuropeDemiC"/>
              </a:rPr>
              <a:t>потенциал скважины (снижение </a:t>
            </a:r>
            <a:r>
              <a:rPr lang="en-US" b="0" dirty="0" smtClean="0">
                <a:latin typeface="EuropeDemiC"/>
              </a:rPr>
              <a:t>PI</a:t>
            </a:r>
            <a:r>
              <a:rPr lang="ru-RU" b="0" dirty="0" smtClean="0">
                <a:latin typeface="EuropeDemiC"/>
              </a:rPr>
              <a:t>) и степень выработки запасов</a:t>
            </a:r>
            <a:r>
              <a:rPr lang="en-US" b="0" dirty="0" smtClean="0">
                <a:latin typeface="EuropeDemiC"/>
              </a:rPr>
              <a:t> (</a:t>
            </a:r>
            <a:r>
              <a:rPr lang="ru-RU" b="0" dirty="0" smtClean="0">
                <a:latin typeface="EuropeDemiC"/>
              </a:rPr>
              <a:t>менее 50% от начальных</a:t>
            </a:r>
            <a:r>
              <a:rPr lang="en-US" b="0" dirty="0" smtClean="0">
                <a:latin typeface="EuropeDemiC"/>
              </a:rPr>
              <a:t>);</a:t>
            </a:r>
            <a:endParaRPr lang="ru-RU" b="0" dirty="0" smtClean="0">
              <a:latin typeface="EuropeDemiC"/>
            </a:endParaRPr>
          </a:p>
          <a:p>
            <a:pPr marL="354013" indent="-354013" defTabSz="915988" eaLnBrk="0" hangingPunct="0">
              <a:spcBef>
                <a:spcPct val="20000"/>
              </a:spcBef>
              <a:buClr>
                <a:srgbClr val="D0A138"/>
              </a:buClr>
              <a:buSzPct val="150000"/>
              <a:buFontTx/>
              <a:buChar char="•"/>
              <a:tabLst>
                <a:tab pos="806450" algn="l"/>
              </a:tabLst>
              <a:defRPr/>
            </a:pPr>
            <a:r>
              <a:rPr lang="ru-RU" b="0" dirty="0" smtClean="0">
                <a:latin typeface="EuropeDemiC"/>
              </a:rPr>
              <a:t>мощность перемычек до </a:t>
            </a:r>
            <a:r>
              <a:rPr lang="ru-RU" b="0" dirty="0" err="1" smtClean="0">
                <a:latin typeface="EuropeDemiC"/>
              </a:rPr>
              <a:t>газо</a:t>
            </a:r>
            <a:r>
              <a:rPr lang="ru-RU" b="0" dirty="0" smtClean="0">
                <a:latin typeface="EuropeDemiC"/>
              </a:rPr>
              <a:t>- и </a:t>
            </a:r>
            <a:r>
              <a:rPr lang="ru-RU" b="0" dirty="0" err="1" smtClean="0">
                <a:latin typeface="EuropeDemiC"/>
              </a:rPr>
              <a:t>водонасыщенных</a:t>
            </a:r>
            <a:r>
              <a:rPr lang="ru-RU" b="0" dirty="0" smtClean="0">
                <a:latin typeface="EuropeDemiC"/>
              </a:rPr>
              <a:t> пластов менее 5 метров</a:t>
            </a:r>
            <a:r>
              <a:rPr lang="en-US" b="0" dirty="0" smtClean="0">
                <a:latin typeface="EuropeDemiC"/>
              </a:rPr>
              <a:t>;</a:t>
            </a:r>
            <a:endParaRPr lang="ru-RU" b="0" dirty="0" smtClean="0">
              <a:latin typeface="EuropeDemiC"/>
            </a:endParaRPr>
          </a:p>
          <a:p>
            <a:pPr marL="354013" indent="-354013" defTabSz="915988" eaLnBrk="0" hangingPunct="0">
              <a:spcBef>
                <a:spcPct val="20000"/>
              </a:spcBef>
              <a:buClr>
                <a:srgbClr val="D0A138"/>
              </a:buClr>
              <a:buSzPct val="150000"/>
              <a:buFontTx/>
              <a:buChar char="•"/>
              <a:tabLst>
                <a:tab pos="806450" algn="l"/>
              </a:tabLst>
              <a:defRPr/>
            </a:pPr>
            <a:r>
              <a:rPr lang="ru-RU" b="0" dirty="0" smtClean="0">
                <a:latin typeface="EuropeDemiC"/>
              </a:rPr>
              <a:t>текущее пластовое давление – более 90% от начального</a:t>
            </a:r>
            <a:r>
              <a:rPr lang="en-US" b="0" dirty="0" smtClean="0">
                <a:latin typeface="EuropeDemiC"/>
              </a:rPr>
              <a:t>;</a:t>
            </a:r>
          </a:p>
          <a:p>
            <a:pPr marL="354013" indent="-354013" defTabSz="915988" eaLnBrk="0" hangingPunct="0">
              <a:spcBef>
                <a:spcPct val="20000"/>
              </a:spcBef>
              <a:buClr>
                <a:srgbClr val="D0A138"/>
              </a:buClr>
              <a:buSzPct val="150000"/>
              <a:buFontTx/>
              <a:buChar char="•"/>
              <a:tabLst>
                <a:tab pos="806450" algn="l"/>
              </a:tabLst>
              <a:defRPr/>
            </a:pPr>
            <a:r>
              <a:rPr lang="ru-RU" dirty="0" smtClean="0">
                <a:latin typeface="EuropeDemiC"/>
              </a:rPr>
              <a:t>диаметр эксплуатационной колонны (внутренний диаметр 126 мм ≤ ЭК ≤ 161 мм; толщина стенки ЭК ≤  20 мм)</a:t>
            </a:r>
            <a:r>
              <a:rPr lang="en-US" dirty="0" smtClean="0">
                <a:latin typeface="EuropeDemiC"/>
              </a:rPr>
              <a:t>.</a:t>
            </a:r>
            <a:endParaRPr lang="ru-RU" dirty="0" smtClean="0">
              <a:latin typeface="EuropeDemiC"/>
            </a:endParaRPr>
          </a:p>
        </p:txBody>
      </p:sp>
      <p:pic>
        <p:nvPicPr>
          <p:cNvPr id="44035" name="Picture 3" descr="H:\Для конф\e1e65927752fa1b18db65dd9871248fa.jpg"/>
          <p:cNvPicPr>
            <a:picLocks noChangeAspect="1" noChangeArrowheads="1"/>
          </p:cNvPicPr>
          <p:nvPr/>
        </p:nvPicPr>
        <p:blipFill>
          <a:blip r:embed="rId3" cstate="print"/>
          <a:srcRect l="30" t="26558" b="17821"/>
          <a:stretch>
            <a:fillRect/>
          </a:stretch>
        </p:blipFill>
        <p:spPr bwMode="auto">
          <a:xfrm>
            <a:off x="878400" y="1184400"/>
            <a:ext cx="8354060" cy="2992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 bwMode="auto">
          <a:xfrm>
            <a:off x="0" y="6583680"/>
            <a:ext cx="436098" cy="274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8049" y="6057900"/>
            <a:ext cx="9281552" cy="662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88571" y="169200"/>
            <a:ext cx="8607423" cy="45833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ru-RU" sz="2400" b="1" dirty="0">
                <a:solidFill>
                  <a:srgbClr val="024498"/>
                </a:solidFill>
                <a:latin typeface="Century Gothic" pitchFamily="34" charset="0"/>
              </a:rPr>
              <a:t>Основные критерии выбора скважин-кандидатов</a:t>
            </a:r>
          </a:p>
        </p:txBody>
      </p:sp>
      <p:sp>
        <p:nvSpPr>
          <p:cNvPr id="13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11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 l="1900" t="16701" b="31606"/>
          <a:stretch>
            <a:fillRect/>
          </a:stretch>
        </p:blipFill>
        <p:spPr bwMode="auto">
          <a:xfrm>
            <a:off x="878401" y="1185031"/>
            <a:ext cx="8364199" cy="299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218049" y="6057900"/>
            <a:ext cx="9281552" cy="662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66800" y="4312800"/>
            <a:ext cx="8437306" cy="2633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 defTabSz="915988" eaLnBrk="0" hangingPunct="0">
              <a:spcBef>
                <a:spcPct val="20000"/>
              </a:spcBef>
              <a:buClr>
                <a:srgbClr val="D0A138"/>
              </a:buClr>
              <a:buSzPct val="150000"/>
              <a:buFontTx/>
              <a:buChar char="•"/>
              <a:tabLst>
                <a:tab pos="806450" algn="l"/>
              </a:tabLst>
              <a:defRPr/>
            </a:pPr>
            <a:r>
              <a:rPr lang="ru-RU" b="0" dirty="0" smtClean="0">
                <a:latin typeface="EuropeDemiC"/>
              </a:rPr>
              <a:t>потенциал скважины (снижение </a:t>
            </a:r>
            <a:r>
              <a:rPr lang="en-US" b="0" dirty="0" smtClean="0">
                <a:latin typeface="EuropeDemiC"/>
              </a:rPr>
              <a:t>PI</a:t>
            </a:r>
            <a:r>
              <a:rPr lang="ru-RU" b="0" dirty="0" smtClean="0">
                <a:latin typeface="EuropeDemiC"/>
              </a:rPr>
              <a:t>) и степень выработки запасов</a:t>
            </a:r>
            <a:r>
              <a:rPr lang="en-US" b="0" dirty="0" smtClean="0">
                <a:latin typeface="EuropeDemiC"/>
              </a:rPr>
              <a:t> (</a:t>
            </a:r>
            <a:r>
              <a:rPr lang="ru-RU" b="0" dirty="0" smtClean="0">
                <a:latin typeface="EuropeDemiC"/>
              </a:rPr>
              <a:t>менее 50% от начальных</a:t>
            </a:r>
            <a:r>
              <a:rPr lang="en-US" b="0" dirty="0" smtClean="0">
                <a:latin typeface="EuropeDemiC"/>
              </a:rPr>
              <a:t>);</a:t>
            </a:r>
            <a:endParaRPr lang="ru-RU" b="0" dirty="0" smtClean="0">
              <a:latin typeface="EuropeDemiC"/>
            </a:endParaRPr>
          </a:p>
          <a:p>
            <a:pPr marL="354013" indent="-354013" defTabSz="915988" eaLnBrk="0" hangingPunct="0">
              <a:spcBef>
                <a:spcPct val="20000"/>
              </a:spcBef>
              <a:buClr>
                <a:srgbClr val="D0A138"/>
              </a:buClr>
              <a:buSzPct val="150000"/>
              <a:buFontTx/>
              <a:buChar char="•"/>
              <a:tabLst>
                <a:tab pos="806450" algn="l"/>
              </a:tabLst>
              <a:defRPr/>
            </a:pPr>
            <a:r>
              <a:rPr lang="ru-RU" b="0" dirty="0" smtClean="0">
                <a:latin typeface="EuropeDemiC"/>
              </a:rPr>
              <a:t>мощность перемычек до </a:t>
            </a:r>
            <a:r>
              <a:rPr lang="ru-RU" b="0" dirty="0" err="1" smtClean="0">
                <a:latin typeface="EuropeDemiC"/>
              </a:rPr>
              <a:t>газо</a:t>
            </a:r>
            <a:r>
              <a:rPr lang="ru-RU" b="0" dirty="0" smtClean="0">
                <a:latin typeface="EuropeDemiC"/>
              </a:rPr>
              <a:t>- и </a:t>
            </a:r>
            <a:r>
              <a:rPr lang="ru-RU" b="0" dirty="0" err="1" smtClean="0">
                <a:latin typeface="EuropeDemiC"/>
              </a:rPr>
              <a:t>водонасыщенных</a:t>
            </a:r>
            <a:r>
              <a:rPr lang="ru-RU" b="0" dirty="0" smtClean="0">
                <a:latin typeface="EuropeDemiC"/>
              </a:rPr>
              <a:t> пластов менее 5 метров</a:t>
            </a:r>
            <a:r>
              <a:rPr lang="en-US" b="0" dirty="0" smtClean="0">
                <a:latin typeface="EuropeDemiC"/>
              </a:rPr>
              <a:t>;</a:t>
            </a:r>
            <a:endParaRPr lang="ru-RU" b="0" dirty="0" smtClean="0">
              <a:latin typeface="EuropeDemiC"/>
            </a:endParaRPr>
          </a:p>
          <a:p>
            <a:pPr marL="354013" indent="-354013" defTabSz="915988" eaLnBrk="0" hangingPunct="0">
              <a:spcBef>
                <a:spcPct val="20000"/>
              </a:spcBef>
              <a:buClr>
                <a:srgbClr val="D0A138"/>
              </a:buClr>
              <a:buSzPct val="150000"/>
              <a:buFontTx/>
              <a:buChar char="•"/>
              <a:tabLst>
                <a:tab pos="806450" algn="l"/>
              </a:tabLst>
              <a:defRPr/>
            </a:pPr>
            <a:r>
              <a:rPr lang="ru-RU" b="0" dirty="0" smtClean="0">
                <a:latin typeface="EuropeDemiC"/>
              </a:rPr>
              <a:t>текущее пластовое давление – более 90% от начального</a:t>
            </a:r>
            <a:r>
              <a:rPr lang="en-US" b="0" dirty="0" smtClean="0">
                <a:latin typeface="EuropeDemiC"/>
              </a:rPr>
              <a:t>;</a:t>
            </a:r>
            <a:endParaRPr lang="ru-RU" b="0" dirty="0" smtClean="0">
              <a:latin typeface="EuropeDemiC"/>
            </a:endParaRPr>
          </a:p>
          <a:p>
            <a:pPr marL="354013" indent="-354013" defTabSz="915988" eaLnBrk="0" hangingPunct="0">
              <a:spcBef>
                <a:spcPct val="20000"/>
              </a:spcBef>
              <a:buClr>
                <a:srgbClr val="D0A138"/>
              </a:buClr>
              <a:buSzPct val="150000"/>
              <a:buFontTx/>
              <a:buChar char="•"/>
              <a:tabLst>
                <a:tab pos="806450" algn="l"/>
              </a:tabLst>
              <a:defRPr/>
            </a:pPr>
            <a:r>
              <a:rPr lang="ru-RU" b="0" dirty="0" smtClean="0">
                <a:latin typeface="EuropeDemiC"/>
              </a:rPr>
              <a:t>диаметр эксплуатационной колонны (внутренний диаметр 126 мм ≤ ЭК ≤ 161 мм; толщина стенки ЭК ≤  20 мм)</a:t>
            </a:r>
            <a:r>
              <a:rPr lang="en-US" b="0" dirty="0" smtClean="0">
                <a:latin typeface="EuropeDemiC"/>
              </a:rPr>
              <a:t>;</a:t>
            </a:r>
          </a:p>
          <a:p>
            <a:pPr marL="354013" indent="-354013" defTabSz="915988" eaLnBrk="0" hangingPunct="0">
              <a:spcBef>
                <a:spcPct val="20000"/>
              </a:spcBef>
              <a:buClr>
                <a:srgbClr val="D0A138"/>
              </a:buClr>
              <a:buSzPct val="150000"/>
              <a:buFontTx/>
              <a:buChar char="•"/>
              <a:tabLst>
                <a:tab pos="806450" algn="l"/>
              </a:tabLst>
              <a:defRPr/>
            </a:pPr>
            <a:r>
              <a:rPr lang="ru-RU" dirty="0" smtClean="0">
                <a:latin typeface="EuropeDemiC"/>
              </a:rPr>
              <a:t>экономическая эффективность проведения ГСП относительно кумулятивной перфорации (матрица применения ГСП)</a:t>
            </a:r>
            <a:r>
              <a:rPr lang="en-US" dirty="0" smtClean="0">
                <a:latin typeface="EuropeDemiC"/>
              </a:rPr>
              <a:t>.</a:t>
            </a:r>
            <a:endParaRPr lang="ru-RU" dirty="0" smtClean="0">
              <a:latin typeface="EuropeDemiC"/>
            </a:endParaRPr>
          </a:p>
          <a:p>
            <a:pPr marL="354013" indent="-354013" algn="just" eaLnBrk="0" hangingPunct="0">
              <a:spcBef>
                <a:spcPts val="1000"/>
              </a:spcBef>
              <a:buClr>
                <a:srgbClr val="D0A138"/>
              </a:buClr>
              <a:buSzPct val="150000"/>
              <a:buFontTx/>
              <a:buChar char="•"/>
              <a:tabLst>
                <a:tab pos="806450" algn="l"/>
              </a:tabLst>
              <a:defRPr/>
            </a:pPr>
            <a:endParaRPr lang="ru-RU" b="0" dirty="0" smtClean="0">
              <a:latin typeface="Century Gothic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88571" y="169200"/>
            <a:ext cx="8607423" cy="45833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ru-RU" sz="2400" b="1" dirty="0">
                <a:solidFill>
                  <a:srgbClr val="024498"/>
                </a:solidFill>
                <a:latin typeface="Century Gothic" pitchFamily="34" charset="0"/>
              </a:rPr>
              <a:t>Основные критерии выбора скважин-кандидатов</a:t>
            </a:r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12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98388" y="6237970"/>
            <a:ext cx="9419287" cy="245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 bwMode="auto">
          <a:xfrm>
            <a:off x="701899" y="169200"/>
            <a:ext cx="9079535" cy="5095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ru-RU" sz="2400" b="1" dirty="0">
                <a:solidFill>
                  <a:srgbClr val="024498"/>
                </a:solidFill>
                <a:latin typeface="Century Gothic" pitchFamily="34" charset="0"/>
              </a:rPr>
              <a:t>Оценка эффекта от </a:t>
            </a:r>
            <a:r>
              <a:rPr lang="ru-RU" sz="2400" b="1" dirty="0" smtClean="0">
                <a:solidFill>
                  <a:srgbClr val="024498"/>
                </a:solidFill>
                <a:latin typeface="Century Gothic" pitchFamily="34" charset="0"/>
              </a:rPr>
              <a:t>гидромеханической перфорации</a:t>
            </a:r>
            <a:endParaRPr lang="ru-RU" sz="2400" b="1" dirty="0">
              <a:solidFill>
                <a:srgbClr val="024498"/>
              </a:solidFill>
              <a:latin typeface="Century Gothic" pitchFamily="34" charset="0"/>
            </a:endParaRPr>
          </a:p>
        </p:txBody>
      </p:sp>
      <p:graphicFrame>
        <p:nvGraphicFramePr>
          <p:cNvPr id="6" name="Group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0899039"/>
              </p:ext>
            </p:extLst>
          </p:nvPr>
        </p:nvGraphicFramePr>
        <p:xfrm>
          <a:off x="4787782" y="1318414"/>
          <a:ext cx="4711819" cy="4841023"/>
        </p:xfrm>
        <a:graphic>
          <a:graphicData uri="http://schemas.openxmlformats.org/drawingml/2006/table">
            <a:tbl>
              <a:tblPr firstRow="1" lastRow="1" bandRow="1">
                <a:tableStyleId>{6E25E649-3F16-4E02-A733-19D2CDBF48F0}</a:tableStyleId>
              </a:tblPr>
              <a:tblGrid>
                <a:gridCol w="2584756"/>
                <a:gridCol w="2127063"/>
              </a:tblGrid>
              <a:tr h="669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</a:rPr>
                        <a:t>Методика  расчета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</a:rPr>
                        <a:t>скин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</a:rPr>
                        <a:t>- фактора после перфорации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9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</a:rPr>
                        <a:t>Примечание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D9A1"/>
                    </a:solidFill>
                  </a:tcPr>
                </a:tc>
              </a:tr>
              <a:tr h="312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EuropeDemiC"/>
                        </a:rPr>
                        <a:t>Vrbik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EuropeDemiC"/>
                        </a:rPr>
                        <a:t>!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EuropeDemiC"/>
                        </a:rPr>
                        <a:t> Не учитывают скин-фактор за счет эффекта «остекленения»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</a:tr>
              <a:tr h="312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EuropeDemiC"/>
                        </a:rPr>
                        <a:t>Daltaban-Wall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2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EuropeDemiC"/>
                        </a:rPr>
                        <a:t>Jones-Slusser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2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EuropeDemiC"/>
                        </a:rPr>
                        <a:t>Samaniego-Cinco </a:t>
                      </a:r>
                      <a:r>
                        <a:rPr kumimoji="0" lang="ru-RU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EuropeDemiC"/>
                        </a:rPr>
                        <a:t>Ley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2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EuropeDemiC"/>
                        </a:rPr>
                        <a:t>Economides-Boney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2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EuropeDemiC"/>
                        </a:rPr>
                        <a:t>Elshahawi-Gad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2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EuropeDemiC"/>
                        </a:rPr>
                        <a:t>Pucknell-Clifford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28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EuropeDemiC"/>
                        </a:rPr>
                        <a:t>McLeod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EuropeDemiC"/>
                        </a:rPr>
                        <a:t>!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EuropeDemiC"/>
                        </a:rPr>
                        <a:t> Некорректно учитывает  радиус поврежденной зоны пласта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EEE"/>
                    </a:solidFill>
                  </a:tcPr>
                </a:tc>
              </a:tr>
              <a:tr h="696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EuropeDemiC"/>
                        </a:rPr>
                        <a:t>Karakas-Tariq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EuropeDemiC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EuropeDemiC"/>
                          <a:sym typeface="Wingdings"/>
                        </a:rPr>
                        <a:t>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EuropeDemiC"/>
                        </a:rPr>
                        <a:t>Оптимальная   методика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EuropeDemiC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/>
                    </a:solidFill>
                  </a:tcPr>
                </a:tc>
              </a:tr>
            </a:tbl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484189" y="1227816"/>
            <a:ext cx="3783012" cy="1261384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ru-RU" sz="2300" u="sng" kern="0" dirty="0">
                <a:latin typeface="EuropeDemiC"/>
                <a:ea typeface="+mj-ea"/>
                <a:cs typeface="+mj-cs"/>
              </a:rPr>
              <a:t>Основные подходы оценки эффекта от </a:t>
            </a:r>
            <a:r>
              <a:rPr lang="ru-RU" sz="2300" u="sng" kern="0" dirty="0" smtClean="0">
                <a:latin typeface="EuropeDemiC"/>
                <a:ea typeface="+mj-ea"/>
                <a:cs typeface="+mj-cs"/>
              </a:rPr>
              <a:t>ГСП</a:t>
            </a:r>
            <a:endParaRPr lang="ru-RU" sz="2300" u="sng" kern="0" dirty="0">
              <a:solidFill>
                <a:srgbClr val="C00000"/>
              </a:solidFill>
              <a:latin typeface="EuropeDemiC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0" y="6583680"/>
            <a:ext cx="436098" cy="274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8" name="Rectangle 68"/>
          <p:cNvSpPr>
            <a:spLocks noChangeArrowheads="1"/>
          </p:cNvSpPr>
          <p:nvPr/>
        </p:nvSpPr>
        <p:spPr bwMode="auto">
          <a:xfrm>
            <a:off x="875086" y="2977506"/>
            <a:ext cx="31683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69875" lvl="0" indent="-269875" algn="just" eaLnBrk="0" hangingPunct="0">
              <a:buSzPct val="150000"/>
              <a:buFontTx/>
              <a:buChar char="•"/>
              <a:tabLst>
                <a:tab pos="269875" algn="l"/>
                <a:tab pos="630238" algn="l"/>
              </a:tabLst>
            </a:pPr>
            <a:r>
              <a:rPr lang="ru-RU" sz="1400" b="0" dirty="0" smtClean="0">
                <a:latin typeface="EuropeDemiC"/>
              </a:rPr>
              <a:t>расчет на основе модели </a:t>
            </a:r>
            <a:r>
              <a:rPr lang="en-US" sz="1400" b="0" dirty="0" smtClean="0">
                <a:latin typeface="EuropeDemiC"/>
              </a:rPr>
              <a:t>Joshi-Economides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  <a:p>
            <a:pPr marL="269875" lvl="0" indent="-269875" algn="just" eaLnBrk="0" hangingPunct="0">
              <a:buSzPct val="150000"/>
              <a:buFontTx/>
              <a:buChar char="•"/>
              <a:tabLst>
                <a:tab pos="269875" algn="l"/>
                <a:tab pos="630238" algn="l"/>
              </a:tabLst>
            </a:pPr>
            <a:r>
              <a:rPr lang="ru-RU" sz="1400" b="0" dirty="0" smtClean="0">
                <a:latin typeface="EuropeDemiC"/>
              </a:rPr>
              <a:t>расчет на основе </a:t>
            </a:r>
            <a:r>
              <a:rPr lang="ru-RU" sz="1400" b="0" smtClean="0">
                <a:latin typeface="EuropeDemiC"/>
              </a:rPr>
              <a:t>модели </a:t>
            </a:r>
            <a:r>
              <a:rPr lang="en-US" sz="1400" b="0" smtClean="0">
                <a:latin typeface="EuropeDemiC"/>
              </a:rPr>
              <a:t>Giger</a:t>
            </a:r>
            <a:r>
              <a:rPr lang="ru-RU" sz="1400" b="0" smtClean="0">
                <a:latin typeface="EuropeDemiC"/>
              </a:rPr>
              <a:t>.</a:t>
            </a:r>
            <a:endParaRPr lang="ru-RU" sz="1400" b="0" dirty="0" smtClean="0">
              <a:latin typeface="EuropeDemiC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08344" y="4114789"/>
            <a:ext cx="2818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SzPct val="150000"/>
              <a:buFontTx/>
              <a:buChar char="-"/>
              <a:tabLst>
                <a:tab pos="177800" algn="l"/>
                <a:tab pos="266700" algn="l"/>
              </a:tabLst>
            </a:pPr>
            <a:r>
              <a:rPr lang="ru-RU" dirty="0" smtClean="0">
                <a:latin typeface="EuropeDemiC"/>
              </a:rPr>
              <a:t>Оценка </a:t>
            </a:r>
            <a:r>
              <a:rPr lang="ru-RU" dirty="0" err="1" smtClean="0">
                <a:latin typeface="EuropeDemiC"/>
              </a:rPr>
              <a:t>скин-фактора</a:t>
            </a:r>
            <a:r>
              <a:rPr lang="ru-RU" dirty="0" smtClean="0">
                <a:latin typeface="EuropeDemiC"/>
              </a:rPr>
              <a:t>   после перфорации</a:t>
            </a:r>
            <a:endParaRPr lang="ru-RU" dirty="0">
              <a:latin typeface="EuropeDemiC"/>
            </a:endParaRPr>
          </a:p>
        </p:txBody>
      </p:sp>
      <p:grpSp>
        <p:nvGrpSpPr>
          <p:cNvPr id="20" name="Группа 19"/>
          <p:cNvGrpSpPr/>
          <p:nvPr/>
        </p:nvGrpSpPr>
        <p:grpSpPr>
          <a:xfrm flipH="1">
            <a:off x="3422650" y="2587656"/>
            <a:ext cx="876300" cy="1338232"/>
            <a:chOff x="252413" y="1817935"/>
            <a:chExt cx="648072" cy="1584177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 rot="10800000">
              <a:off x="252413" y="1817936"/>
              <a:ext cx="216024" cy="0"/>
            </a:xfrm>
            <a:prstGeom prst="line">
              <a:avLst/>
            </a:prstGeom>
            <a:ln w="22225">
              <a:solidFill>
                <a:srgbClr val="DEBA5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rot="5400000">
              <a:off x="-539675" y="2610024"/>
              <a:ext cx="1584176" cy="0"/>
            </a:xfrm>
            <a:prstGeom prst="line">
              <a:avLst/>
            </a:prstGeom>
            <a:ln w="22225">
              <a:solidFill>
                <a:srgbClr val="DEBA5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10800000">
              <a:off x="252413" y="3402112"/>
              <a:ext cx="648072" cy="0"/>
            </a:xfrm>
            <a:prstGeom prst="line">
              <a:avLst/>
            </a:prstGeom>
            <a:ln w="22225">
              <a:solidFill>
                <a:srgbClr val="DEBA5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Группа 24"/>
          <p:cNvGrpSpPr/>
          <p:nvPr/>
        </p:nvGrpSpPr>
        <p:grpSpPr>
          <a:xfrm>
            <a:off x="528312" y="4279022"/>
            <a:ext cx="6616701" cy="2095584"/>
            <a:chOff x="252413" y="1817936"/>
            <a:chExt cx="648072" cy="1584176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 rot="10800000">
              <a:off x="252414" y="1817944"/>
              <a:ext cx="23820" cy="57"/>
            </a:xfrm>
            <a:prstGeom prst="line">
              <a:avLst/>
            </a:prstGeom>
            <a:ln w="22225">
              <a:solidFill>
                <a:srgbClr val="DEBA5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rot="5400000">
              <a:off x="-539675" y="2610024"/>
              <a:ext cx="1584176" cy="0"/>
            </a:xfrm>
            <a:prstGeom prst="line">
              <a:avLst/>
            </a:prstGeom>
            <a:ln w="22225">
              <a:solidFill>
                <a:srgbClr val="DEBA5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10800000">
              <a:off x="252413" y="3402112"/>
              <a:ext cx="648072" cy="0"/>
            </a:xfrm>
            <a:prstGeom prst="line">
              <a:avLst/>
            </a:prstGeom>
            <a:ln w="22225">
              <a:solidFill>
                <a:srgbClr val="DEBA5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Прямоугольник 28"/>
          <p:cNvSpPr/>
          <p:nvPr/>
        </p:nvSpPr>
        <p:spPr>
          <a:xfrm>
            <a:off x="814807" y="2425492"/>
            <a:ext cx="29348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150000"/>
              <a:buFontTx/>
              <a:buChar char="-"/>
            </a:pPr>
            <a:r>
              <a:rPr lang="ru-RU" dirty="0" smtClean="0">
                <a:latin typeface="EuropeDemiC"/>
              </a:rPr>
              <a:t> Оценка дебита скважины</a:t>
            </a:r>
          </a:p>
        </p:txBody>
      </p:sp>
      <p:sp>
        <p:nvSpPr>
          <p:cNvPr id="69" name="Минус 68"/>
          <p:cNvSpPr/>
          <p:nvPr/>
        </p:nvSpPr>
        <p:spPr>
          <a:xfrm>
            <a:off x="883920" y="2505077"/>
            <a:ext cx="133350" cy="161925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люс 69"/>
          <p:cNvSpPr/>
          <p:nvPr/>
        </p:nvSpPr>
        <p:spPr>
          <a:xfrm>
            <a:off x="886459" y="4204335"/>
            <a:ext cx="139065" cy="142240"/>
          </a:xfrm>
          <a:prstGeom prst="mathPlus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13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298388" y="6237970"/>
            <a:ext cx="9419287" cy="245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187568" y="6501619"/>
            <a:ext cx="436098" cy="274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grpSp>
        <p:nvGrpSpPr>
          <p:cNvPr id="1027" name="Группа 74"/>
          <p:cNvGrpSpPr>
            <a:grpSpLocks/>
          </p:cNvGrpSpPr>
          <p:nvPr/>
        </p:nvGrpSpPr>
        <p:grpSpPr bwMode="auto">
          <a:xfrm>
            <a:off x="1416293" y="1330816"/>
            <a:ext cx="2571750" cy="1152525"/>
            <a:chOff x="1228585" y="1412776"/>
            <a:chExt cx="2572287" cy="1152128"/>
          </a:xfrm>
        </p:grpSpPr>
        <p:pic>
          <p:nvPicPr>
            <p:cNvPr id="1054" name="Picture 1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1228585" y="1412776"/>
              <a:ext cx="2536283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5" name="TextBox 73"/>
            <p:cNvSpPr txBox="1">
              <a:spLocks noChangeArrowheads="1"/>
            </p:cNvSpPr>
            <p:nvPr/>
          </p:nvSpPr>
          <p:spPr bwMode="auto">
            <a:xfrm>
              <a:off x="3584848" y="2077107"/>
              <a:ext cx="21602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0" i="1"/>
                <a:t>t</a:t>
              </a:r>
              <a:endParaRPr lang="ru-RU" sz="1400" b="0" i="1"/>
            </a:p>
          </p:txBody>
        </p:sp>
      </p:grpSp>
      <p:pic>
        <p:nvPicPr>
          <p:cNvPr id="1028" name="Picture 7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4119" y="1040302"/>
            <a:ext cx="240665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845817" y="169200"/>
            <a:ext cx="8915400" cy="39834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ru-RU" sz="2400" b="1" dirty="0">
                <a:solidFill>
                  <a:srgbClr val="024498"/>
                </a:solidFill>
                <a:latin typeface="Century Gothic" pitchFamily="34" charset="0"/>
              </a:rPr>
              <a:t>Методика расчета </a:t>
            </a:r>
            <a:r>
              <a:rPr lang="ru-RU" sz="2400" b="1" dirty="0" err="1">
                <a:solidFill>
                  <a:srgbClr val="024498"/>
                </a:solidFill>
                <a:latin typeface="Century Gothic" pitchFamily="34" charset="0"/>
              </a:rPr>
              <a:t>скин-фактора</a:t>
            </a:r>
            <a:r>
              <a:rPr lang="ru-RU" sz="2400" b="1" dirty="0">
                <a:solidFill>
                  <a:srgbClr val="024498"/>
                </a:solidFill>
                <a:latin typeface="Century Gothic" pitchFamily="34" charset="0"/>
              </a:rPr>
              <a:t> после перфорации</a:t>
            </a:r>
          </a:p>
        </p:txBody>
      </p:sp>
      <p:sp>
        <p:nvSpPr>
          <p:cNvPr id="1030" name="Содержимое 2"/>
          <p:cNvSpPr>
            <a:spLocks noGrp="1"/>
          </p:cNvSpPr>
          <p:nvPr>
            <p:ph sz="quarter" idx="1"/>
          </p:nvPr>
        </p:nvSpPr>
        <p:spPr bwMode="auto">
          <a:xfrm>
            <a:off x="352668" y="1043479"/>
            <a:ext cx="4932363" cy="3587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ru-RU" sz="1400" b="1" u="sng" smtClean="0">
                <a:latin typeface="Century Gothic" pitchFamily="34" charset="0"/>
              </a:rPr>
              <a:t>Закон Дарси для псевдоустановившегося режима</a:t>
            </a:r>
          </a:p>
        </p:txBody>
      </p:sp>
      <p:sp>
        <p:nvSpPr>
          <p:cNvPr id="1031" name="TextBox 4"/>
          <p:cNvSpPr txBox="1">
            <a:spLocks noChangeArrowheads="1"/>
          </p:cNvSpPr>
          <p:nvPr/>
        </p:nvSpPr>
        <p:spPr bwMode="auto">
          <a:xfrm>
            <a:off x="316157" y="2338878"/>
            <a:ext cx="23764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u="sng" dirty="0">
                <a:latin typeface="Century Gothic" pitchFamily="34" charset="0"/>
              </a:rPr>
              <a:t>Методика </a:t>
            </a:r>
            <a:r>
              <a:rPr lang="ru-RU" sz="1400" u="sng" dirty="0">
                <a:solidFill>
                  <a:srgbClr val="000000"/>
                </a:solidFill>
                <a:latin typeface="Century Gothic" pitchFamily="34" charset="0"/>
              </a:rPr>
              <a:t>Karakas-Tariq</a:t>
            </a:r>
            <a:r>
              <a:rPr lang="ru-RU" sz="1400" u="sng" dirty="0">
                <a:latin typeface="Century Gothic" pitchFamily="34" charset="0"/>
              </a:rPr>
              <a:t>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265953299"/>
              </p:ext>
            </p:extLst>
          </p:nvPr>
        </p:nvGraphicFramePr>
        <p:xfrm>
          <a:off x="4873869" y="2710352"/>
          <a:ext cx="101600" cy="190500"/>
        </p:xfrm>
        <a:graphic>
          <a:graphicData uri="http://schemas.openxmlformats.org/presentationml/2006/ole">
            <p:oleObj spid="_x0000_s1098" name="Формула" r:id="rId6" imgW="101556" imgH="190417" progId="Equation.3">
              <p:embed/>
            </p:oleObj>
          </a:graphicData>
        </a:graphic>
      </p:graphicFrame>
      <p:sp>
        <p:nvSpPr>
          <p:cNvPr id="1032" name="Rectangle 5"/>
          <p:cNvSpPr>
            <a:spLocks noChangeArrowheads="1"/>
          </p:cNvSpPr>
          <p:nvPr/>
        </p:nvSpPr>
        <p:spPr bwMode="auto">
          <a:xfrm>
            <a:off x="4860635" y="-169277"/>
            <a:ext cx="184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/>
          </a:p>
        </p:txBody>
      </p:sp>
      <p:sp>
        <p:nvSpPr>
          <p:cNvPr id="1033" name="Прямоугольник 11"/>
          <p:cNvSpPr>
            <a:spLocks noChangeArrowheads="1"/>
          </p:cNvSpPr>
          <p:nvPr/>
        </p:nvSpPr>
        <p:spPr bwMode="auto">
          <a:xfrm>
            <a:off x="424106" y="3202478"/>
            <a:ext cx="5472112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 dirty="0" err="1">
                <a:solidFill>
                  <a:srgbClr val="000000"/>
                </a:solidFill>
                <a:latin typeface="Century Gothic" pitchFamily="34" charset="0"/>
              </a:rPr>
              <a:t>S</a:t>
            </a:r>
            <a:r>
              <a:rPr lang="ru-RU" b="0" baseline="-25000" dirty="0" err="1">
                <a:solidFill>
                  <a:srgbClr val="000000"/>
                </a:solidFill>
                <a:latin typeface="Century Gothic" pitchFamily="34" charset="0"/>
              </a:rPr>
              <a:t>t</a:t>
            </a:r>
            <a:r>
              <a:rPr lang="ru-RU" b="0" dirty="0" err="1">
                <a:solidFill>
                  <a:srgbClr val="000000"/>
                </a:solidFill>
                <a:latin typeface="Century Gothic" pitchFamily="34" charset="0"/>
              </a:rPr>
              <a:t>=S</a:t>
            </a:r>
            <a:r>
              <a:rPr lang="ru-RU" b="0" baseline="-25000" dirty="0" err="1">
                <a:solidFill>
                  <a:srgbClr val="000000"/>
                </a:solidFill>
                <a:latin typeface="Century Gothic" pitchFamily="34" charset="0"/>
              </a:rPr>
              <a:t>p</a:t>
            </a:r>
            <a:r>
              <a:rPr lang="ru-RU" b="0" dirty="0" err="1">
                <a:solidFill>
                  <a:srgbClr val="000000"/>
                </a:solidFill>
                <a:latin typeface="Century Gothic" pitchFamily="34" charset="0"/>
              </a:rPr>
              <a:t>+S</a:t>
            </a:r>
            <a:r>
              <a:rPr lang="ru-RU" b="0" baseline="-25000" dirty="0" err="1">
                <a:solidFill>
                  <a:srgbClr val="000000"/>
                </a:solidFill>
                <a:latin typeface="Century Gothic" pitchFamily="34" charset="0"/>
              </a:rPr>
              <a:t>c</a:t>
            </a:r>
            <a:r>
              <a:rPr lang="en-US" b="0" baseline="-25000" dirty="0">
                <a:solidFill>
                  <a:srgbClr val="000000"/>
                </a:solidFill>
                <a:latin typeface="Century Gothic" pitchFamily="34" charset="0"/>
              </a:rPr>
              <a:t>z</a:t>
            </a:r>
            <a:r>
              <a:rPr lang="ru-RU" b="0" dirty="0">
                <a:solidFill>
                  <a:srgbClr val="000000"/>
                </a:solidFill>
                <a:latin typeface="Century Gothic" pitchFamily="34" charset="0"/>
              </a:rPr>
              <a:t>,</a:t>
            </a:r>
            <a:r>
              <a:rPr lang="ru-RU" b="0" dirty="0" err="1">
                <a:solidFill>
                  <a:srgbClr val="000000"/>
                </a:solidFill>
                <a:latin typeface="Century Gothic" pitchFamily="34" charset="0"/>
              </a:rPr>
              <a:t>L</a:t>
            </a:r>
            <a:r>
              <a:rPr lang="ru-RU" b="0" baseline="-25000" dirty="0" err="1">
                <a:solidFill>
                  <a:srgbClr val="000000"/>
                </a:solidFill>
                <a:latin typeface="Century Gothic" pitchFamily="34" charset="0"/>
              </a:rPr>
              <a:t>p</a:t>
            </a:r>
            <a:r>
              <a:rPr lang="ru-RU" b="0" dirty="0" err="1">
                <a:solidFill>
                  <a:srgbClr val="000000"/>
                </a:solidFill>
                <a:latin typeface="Century Gothic" pitchFamily="34" charset="0"/>
              </a:rPr>
              <a:t>'=L</a:t>
            </a:r>
            <a:r>
              <a:rPr lang="ru-RU" b="0" baseline="-25000" dirty="0" err="1">
                <a:solidFill>
                  <a:srgbClr val="000000"/>
                </a:solidFill>
                <a:latin typeface="Century Gothic" pitchFamily="34" charset="0"/>
              </a:rPr>
              <a:t>p</a:t>
            </a:r>
            <a:r>
              <a:rPr lang="ru-RU" b="0" dirty="0">
                <a:solidFill>
                  <a:srgbClr val="000000"/>
                </a:solidFill>
                <a:latin typeface="Century Gothic" pitchFamily="34" charset="0"/>
              </a:rPr>
              <a:t>-(1-k</a:t>
            </a:r>
            <a:r>
              <a:rPr lang="ru-RU" b="0" baseline="-25000" dirty="0">
                <a:solidFill>
                  <a:srgbClr val="000000"/>
                </a:solidFill>
                <a:latin typeface="Century Gothic" pitchFamily="34" charset="0"/>
              </a:rPr>
              <a:t>d</a:t>
            </a:r>
            <a:r>
              <a:rPr lang="ru-RU" b="0" dirty="0">
                <a:solidFill>
                  <a:srgbClr val="000000"/>
                </a:solidFill>
                <a:latin typeface="Century Gothic" pitchFamily="34" charset="0"/>
              </a:rPr>
              <a:t>/</a:t>
            </a:r>
            <a:r>
              <a:rPr lang="ru-RU" b="0" dirty="0" err="1">
                <a:solidFill>
                  <a:srgbClr val="000000"/>
                </a:solidFill>
                <a:latin typeface="Century Gothic" pitchFamily="34" charset="0"/>
              </a:rPr>
              <a:t>k</a:t>
            </a:r>
            <a:r>
              <a:rPr lang="ru-RU" b="0" dirty="0">
                <a:solidFill>
                  <a:srgbClr val="000000"/>
                </a:solidFill>
                <a:latin typeface="Century Gothic" pitchFamily="34" charset="0"/>
              </a:rPr>
              <a:t>)</a:t>
            </a:r>
            <a:r>
              <a:rPr lang="ru-RU" b="0" dirty="0" err="1">
                <a:solidFill>
                  <a:srgbClr val="000000"/>
                </a:solidFill>
                <a:latin typeface="Century Gothic" pitchFamily="34" charset="0"/>
              </a:rPr>
              <a:t>L</a:t>
            </a:r>
            <a:r>
              <a:rPr lang="ru-RU" b="0" baseline="-25000" dirty="0" err="1">
                <a:solidFill>
                  <a:srgbClr val="000000"/>
                </a:solidFill>
                <a:latin typeface="Century Gothic" pitchFamily="34" charset="0"/>
              </a:rPr>
              <a:t>d</a:t>
            </a:r>
            <a:r>
              <a:rPr lang="ru-RU" b="0" dirty="0">
                <a:solidFill>
                  <a:srgbClr val="000000"/>
                </a:solidFill>
                <a:latin typeface="Century Gothic" pitchFamily="34" charset="0"/>
              </a:rPr>
              <a:t>, </a:t>
            </a:r>
            <a:r>
              <a:rPr lang="ru-RU" b="0" dirty="0" err="1">
                <a:solidFill>
                  <a:srgbClr val="000000"/>
                </a:solidFill>
                <a:latin typeface="Century Gothic" pitchFamily="34" charset="0"/>
              </a:rPr>
              <a:t>r</a:t>
            </a:r>
            <a:r>
              <a:rPr lang="ru-RU" b="0" baseline="-25000" dirty="0" err="1">
                <a:solidFill>
                  <a:srgbClr val="000000"/>
                </a:solidFill>
                <a:latin typeface="Century Gothic" pitchFamily="34" charset="0"/>
              </a:rPr>
              <a:t>w</a:t>
            </a:r>
            <a:r>
              <a:rPr lang="ru-RU" b="0" dirty="0" err="1">
                <a:solidFill>
                  <a:srgbClr val="000000"/>
                </a:solidFill>
                <a:latin typeface="Century Gothic" pitchFamily="34" charset="0"/>
              </a:rPr>
              <a:t>'=r</a:t>
            </a:r>
            <a:r>
              <a:rPr lang="ru-RU" b="0" baseline="-25000" dirty="0" err="1">
                <a:solidFill>
                  <a:srgbClr val="000000"/>
                </a:solidFill>
                <a:latin typeface="Century Gothic" pitchFamily="34" charset="0"/>
              </a:rPr>
              <a:t>w</a:t>
            </a:r>
            <a:r>
              <a:rPr lang="ru-RU" b="0" dirty="0" err="1">
                <a:solidFill>
                  <a:srgbClr val="000000"/>
                </a:solidFill>
                <a:latin typeface="Century Gothic" pitchFamily="34" charset="0"/>
              </a:rPr>
              <a:t>+</a:t>
            </a:r>
            <a:r>
              <a:rPr lang="ru-RU" b="0" dirty="0">
                <a:solidFill>
                  <a:srgbClr val="000000"/>
                </a:solidFill>
                <a:latin typeface="Century Gothic" pitchFamily="34" charset="0"/>
              </a:rPr>
              <a:t>(1-k</a:t>
            </a:r>
            <a:r>
              <a:rPr lang="ru-RU" b="0" baseline="-25000" dirty="0">
                <a:solidFill>
                  <a:srgbClr val="000000"/>
                </a:solidFill>
                <a:latin typeface="Century Gothic" pitchFamily="34" charset="0"/>
              </a:rPr>
              <a:t>d</a:t>
            </a:r>
            <a:r>
              <a:rPr lang="ru-RU" b="0" dirty="0">
                <a:solidFill>
                  <a:srgbClr val="000000"/>
                </a:solidFill>
                <a:latin typeface="Century Gothic" pitchFamily="34" charset="0"/>
              </a:rPr>
              <a:t>/</a:t>
            </a:r>
            <a:r>
              <a:rPr lang="ru-RU" b="0" dirty="0" err="1">
                <a:solidFill>
                  <a:srgbClr val="000000"/>
                </a:solidFill>
                <a:latin typeface="Century Gothic" pitchFamily="34" charset="0"/>
              </a:rPr>
              <a:t>k</a:t>
            </a:r>
            <a:r>
              <a:rPr lang="ru-RU" b="0" dirty="0">
                <a:solidFill>
                  <a:srgbClr val="000000"/>
                </a:solidFill>
                <a:latin typeface="Century Gothic" pitchFamily="34" charset="0"/>
              </a:rPr>
              <a:t>)</a:t>
            </a:r>
            <a:r>
              <a:rPr lang="ru-RU" b="0" dirty="0" err="1">
                <a:solidFill>
                  <a:srgbClr val="000000"/>
                </a:solidFill>
                <a:latin typeface="Century Gothic" pitchFamily="34" charset="0"/>
              </a:rPr>
              <a:t>L</a:t>
            </a:r>
            <a:r>
              <a:rPr lang="ru-RU" b="0" baseline="-25000" dirty="0" err="1">
                <a:solidFill>
                  <a:srgbClr val="000000"/>
                </a:solidFill>
                <a:latin typeface="Century Gothic" pitchFamily="34" charset="0"/>
              </a:rPr>
              <a:t>d</a:t>
            </a:r>
            <a:r>
              <a:rPr lang="ru-RU" b="0" dirty="0">
                <a:solidFill>
                  <a:srgbClr val="000000"/>
                </a:solidFill>
                <a:latin typeface="Century Gothic" pitchFamily="34" charset="0"/>
              </a:rPr>
              <a:t>, </a:t>
            </a:r>
            <a:r>
              <a:rPr lang="ru-RU" b="0" dirty="0" err="1">
                <a:solidFill>
                  <a:srgbClr val="000000"/>
                </a:solidFill>
                <a:latin typeface="Century Gothic" pitchFamily="34" charset="0"/>
              </a:rPr>
              <a:t>L</a:t>
            </a:r>
            <a:r>
              <a:rPr lang="ru-RU" b="0" baseline="-25000" dirty="0" err="1">
                <a:solidFill>
                  <a:srgbClr val="000000"/>
                </a:solidFill>
                <a:latin typeface="Century Gothic" pitchFamily="34" charset="0"/>
              </a:rPr>
              <a:t>p</a:t>
            </a:r>
            <a:r>
              <a:rPr lang="ru-RU" b="0" dirty="0" err="1">
                <a:solidFill>
                  <a:srgbClr val="000000"/>
                </a:solidFill>
                <a:latin typeface="Century Gothic" pitchFamily="34" charset="0"/>
              </a:rPr>
              <a:t>≥r</a:t>
            </a:r>
            <a:r>
              <a:rPr lang="ru-RU" b="0" baseline="-25000" dirty="0" err="1">
                <a:solidFill>
                  <a:srgbClr val="000000"/>
                </a:solidFill>
                <a:latin typeface="Century Gothic" pitchFamily="34" charset="0"/>
              </a:rPr>
              <a:t>d</a:t>
            </a:r>
            <a:endParaRPr lang="ru-RU" b="0" dirty="0">
              <a:latin typeface="Century Gothic" pitchFamily="34" charset="0"/>
            </a:endParaRPr>
          </a:p>
        </p:txBody>
      </p:sp>
      <p:sp>
        <p:nvSpPr>
          <p:cNvPr id="1034" name="TextBox 13"/>
          <p:cNvSpPr txBox="1">
            <a:spLocks noChangeArrowheads="1"/>
          </p:cNvSpPr>
          <p:nvPr/>
        </p:nvSpPr>
        <p:spPr bwMode="auto">
          <a:xfrm>
            <a:off x="472721" y="3923203"/>
            <a:ext cx="15680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entury Gothic" pitchFamily="34" charset="0"/>
              </a:rPr>
              <a:t>S</a:t>
            </a:r>
            <a:r>
              <a:rPr lang="en-US" sz="1400" b="0">
                <a:latin typeface="Century Gothic" pitchFamily="34" charset="0"/>
              </a:rPr>
              <a:t>p</a:t>
            </a:r>
            <a:r>
              <a:rPr lang="en-US" b="0">
                <a:latin typeface="Century Gothic" pitchFamily="34" charset="0"/>
              </a:rPr>
              <a:t>=S</a:t>
            </a:r>
            <a:r>
              <a:rPr lang="en-US" sz="1200" b="0">
                <a:latin typeface="Century Gothic" pitchFamily="34" charset="0"/>
              </a:rPr>
              <a:t>H</a:t>
            </a:r>
            <a:r>
              <a:rPr lang="en-US" b="0">
                <a:latin typeface="Century Gothic" pitchFamily="34" charset="0"/>
              </a:rPr>
              <a:t>+S</a:t>
            </a:r>
            <a:r>
              <a:rPr lang="en-US" sz="1400" b="0">
                <a:latin typeface="Century Gothic" pitchFamily="34" charset="0"/>
              </a:rPr>
              <a:t>v</a:t>
            </a:r>
            <a:r>
              <a:rPr lang="en-US" b="0">
                <a:latin typeface="Century Gothic" pitchFamily="34" charset="0"/>
              </a:rPr>
              <a:t>+S</a:t>
            </a:r>
            <a:r>
              <a:rPr lang="en-US" sz="1400" b="0">
                <a:latin typeface="Century Gothic" pitchFamily="34" charset="0"/>
              </a:rPr>
              <a:t>wb</a:t>
            </a:r>
            <a:endParaRPr lang="ru-RU" b="0">
              <a:latin typeface="Century Gothic" pitchFamily="34" charset="0"/>
            </a:endParaRPr>
          </a:p>
        </p:txBody>
      </p:sp>
      <p:sp>
        <p:nvSpPr>
          <p:cNvPr id="1035" name="TextBox 14"/>
          <p:cNvSpPr txBox="1">
            <a:spLocks noChangeArrowheads="1"/>
          </p:cNvSpPr>
          <p:nvPr/>
        </p:nvSpPr>
        <p:spPr bwMode="auto">
          <a:xfrm>
            <a:off x="460619" y="4283566"/>
            <a:ext cx="350288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>
                <a:latin typeface="Century Gothic" pitchFamily="34" charset="0"/>
              </a:rPr>
              <a:t>S</a:t>
            </a:r>
            <a:r>
              <a:rPr lang="en-US" sz="800" b="0">
                <a:latin typeface="Century Gothic" pitchFamily="34" charset="0"/>
              </a:rPr>
              <a:t>H</a:t>
            </a:r>
            <a:r>
              <a:rPr lang="en-US" sz="1000" b="0">
                <a:latin typeface="Century Gothic" pitchFamily="34" charset="0"/>
              </a:rPr>
              <a:t> – </a:t>
            </a:r>
            <a:r>
              <a:rPr lang="ru-RU" sz="1000" b="0">
                <a:latin typeface="Century Gothic" pitchFamily="34" charset="0"/>
              </a:rPr>
              <a:t>влияние горизонтальной составляющей потока</a:t>
            </a:r>
          </a:p>
          <a:p>
            <a:r>
              <a:rPr lang="en-US" sz="1000" b="0">
                <a:latin typeface="Century Gothic" pitchFamily="34" charset="0"/>
              </a:rPr>
              <a:t>Sv – </a:t>
            </a:r>
            <a:r>
              <a:rPr lang="ru-RU" sz="1000" b="0">
                <a:latin typeface="Century Gothic" pitchFamily="34" charset="0"/>
              </a:rPr>
              <a:t>влияние вертикальной составляющей потока</a:t>
            </a:r>
          </a:p>
          <a:p>
            <a:r>
              <a:rPr lang="en-US" sz="1000" b="0">
                <a:latin typeface="Century Gothic" pitchFamily="34" charset="0"/>
              </a:rPr>
              <a:t>S</a:t>
            </a:r>
            <a:r>
              <a:rPr lang="en-US" sz="800" b="0">
                <a:latin typeface="Century Gothic" pitchFamily="34" charset="0"/>
              </a:rPr>
              <a:t>wb</a:t>
            </a:r>
            <a:r>
              <a:rPr lang="en-US" sz="1000" b="0">
                <a:latin typeface="Century Gothic" pitchFamily="34" charset="0"/>
              </a:rPr>
              <a:t> – </a:t>
            </a:r>
            <a:r>
              <a:rPr lang="ru-RU" sz="1000" b="0">
                <a:latin typeface="Century Gothic" pitchFamily="34" charset="0"/>
              </a:rPr>
              <a:t>влияние скважины</a:t>
            </a:r>
          </a:p>
          <a:p>
            <a:endParaRPr lang="ru-RU"/>
          </a:p>
        </p:txBody>
      </p:sp>
      <p:sp>
        <p:nvSpPr>
          <p:cNvPr id="1036" name="Прямоугольник 16"/>
          <p:cNvSpPr>
            <a:spLocks noChangeArrowheads="1"/>
          </p:cNvSpPr>
          <p:nvPr/>
        </p:nvSpPr>
        <p:spPr bwMode="auto">
          <a:xfrm>
            <a:off x="430457" y="2734164"/>
            <a:ext cx="4176143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>
                <a:solidFill>
                  <a:srgbClr val="000000"/>
                </a:solidFill>
                <a:latin typeface="Century Gothic" pitchFamily="34" charset="0"/>
              </a:rPr>
              <a:t>S</a:t>
            </a:r>
            <a:r>
              <a:rPr lang="ru-RU" b="0" baseline="-25000">
                <a:solidFill>
                  <a:srgbClr val="000000"/>
                </a:solidFill>
                <a:latin typeface="Century Gothic" pitchFamily="34" charset="0"/>
              </a:rPr>
              <a:t>t</a:t>
            </a:r>
            <a:r>
              <a:rPr lang="ru-RU" b="0">
                <a:solidFill>
                  <a:srgbClr val="000000"/>
                </a:solidFill>
                <a:latin typeface="Century Gothic" pitchFamily="34" charset="0"/>
              </a:rPr>
              <a:t>=(k/k</a:t>
            </a:r>
            <a:r>
              <a:rPr lang="ru-RU" b="0" baseline="-25000">
                <a:solidFill>
                  <a:srgbClr val="000000"/>
                </a:solidFill>
                <a:latin typeface="Century Gothic" pitchFamily="34" charset="0"/>
              </a:rPr>
              <a:t>d</a:t>
            </a:r>
            <a:r>
              <a:rPr lang="ru-RU" b="0">
                <a:solidFill>
                  <a:srgbClr val="000000"/>
                </a:solidFill>
                <a:latin typeface="Century Gothic" pitchFamily="34" charset="0"/>
              </a:rPr>
              <a:t>-1)ln(r</a:t>
            </a:r>
            <a:r>
              <a:rPr lang="ru-RU" b="0" baseline="-25000">
                <a:solidFill>
                  <a:srgbClr val="000000"/>
                </a:solidFill>
                <a:latin typeface="Century Gothic" pitchFamily="34" charset="0"/>
              </a:rPr>
              <a:t>d</a:t>
            </a:r>
            <a:r>
              <a:rPr lang="ru-RU" b="0">
                <a:solidFill>
                  <a:srgbClr val="000000"/>
                </a:solidFill>
                <a:latin typeface="Century Gothic" pitchFamily="34" charset="0"/>
              </a:rPr>
              <a:t>/r</a:t>
            </a:r>
            <a:r>
              <a:rPr lang="ru-RU" b="0" baseline="-25000">
                <a:solidFill>
                  <a:srgbClr val="000000"/>
                </a:solidFill>
                <a:latin typeface="Century Gothic" pitchFamily="34" charset="0"/>
              </a:rPr>
              <a:t>w</a:t>
            </a:r>
            <a:r>
              <a:rPr lang="ru-RU" b="0">
                <a:solidFill>
                  <a:srgbClr val="000000"/>
                </a:solidFill>
                <a:latin typeface="Century Gothic" pitchFamily="34" charset="0"/>
              </a:rPr>
              <a:t>)+(k/k</a:t>
            </a:r>
            <a:r>
              <a:rPr lang="ru-RU" b="0" baseline="-25000">
                <a:solidFill>
                  <a:srgbClr val="000000"/>
                </a:solidFill>
                <a:latin typeface="Century Gothic" pitchFamily="34" charset="0"/>
              </a:rPr>
              <a:t>d</a:t>
            </a:r>
            <a:r>
              <a:rPr lang="ru-RU" b="0">
                <a:solidFill>
                  <a:srgbClr val="000000"/>
                </a:solidFill>
                <a:latin typeface="Century Gothic" pitchFamily="34" charset="0"/>
              </a:rPr>
              <a:t>)(S</a:t>
            </a:r>
            <a:r>
              <a:rPr lang="ru-RU" b="0" baseline="-25000">
                <a:solidFill>
                  <a:srgbClr val="000000"/>
                </a:solidFill>
                <a:latin typeface="Century Gothic" pitchFamily="34" charset="0"/>
              </a:rPr>
              <a:t>p</a:t>
            </a:r>
            <a:r>
              <a:rPr lang="ru-RU" b="0">
                <a:solidFill>
                  <a:srgbClr val="000000"/>
                </a:solidFill>
                <a:latin typeface="Century Gothic" pitchFamily="34" charset="0"/>
              </a:rPr>
              <a:t>+S</a:t>
            </a:r>
            <a:r>
              <a:rPr lang="ru-RU" b="0" baseline="-25000">
                <a:solidFill>
                  <a:srgbClr val="000000"/>
                </a:solidFill>
                <a:latin typeface="Century Gothic" pitchFamily="34" charset="0"/>
              </a:rPr>
              <a:t>c</a:t>
            </a:r>
            <a:r>
              <a:rPr lang="en-US" b="0" baseline="-25000">
                <a:solidFill>
                  <a:srgbClr val="000000"/>
                </a:solidFill>
                <a:latin typeface="Century Gothic" pitchFamily="34" charset="0"/>
              </a:rPr>
              <a:t>z</a:t>
            </a:r>
            <a:r>
              <a:rPr lang="ru-RU" b="0">
                <a:solidFill>
                  <a:srgbClr val="000000"/>
                </a:solidFill>
                <a:latin typeface="Century Gothic" pitchFamily="34" charset="0"/>
              </a:rPr>
              <a:t>+S</a:t>
            </a:r>
            <a:r>
              <a:rPr lang="ru-RU" b="0" baseline="-25000">
                <a:solidFill>
                  <a:srgbClr val="000000"/>
                </a:solidFill>
                <a:latin typeface="Century Gothic" pitchFamily="34" charset="0"/>
              </a:rPr>
              <a:t>x</a:t>
            </a:r>
            <a:r>
              <a:rPr lang="ru-RU" b="0">
                <a:solidFill>
                  <a:srgbClr val="000000"/>
                </a:solidFill>
                <a:latin typeface="Century Gothic" pitchFamily="34" charset="0"/>
              </a:rPr>
              <a:t>), L</a:t>
            </a:r>
            <a:r>
              <a:rPr lang="ru-RU" b="0" baseline="-25000">
                <a:solidFill>
                  <a:srgbClr val="000000"/>
                </a:solidFill>
                <a:latin typeface="Century Gothic" pitchFamily="34" charset="0"/>
              </a:rPr>
              <a:t>p</a:t>
            </a:r>
            <a:r>
              <a:rPr lang="ru-RU" b="0">
                <a:solidFill>
                  <a:srgbClr val="000000"/>
                </a:solidFill>
                <a:latin typeface="Century Gothic" pitchFamily="34" charset="0"/>
              </a:rPr>
              <a:t>&lt;r</a:t>
            </a:r>
            <a:r>
              <a:rPr lang="ru-RU" b="0" baseline="-25000">
                <a:solidFill>
                  <a:srgbClr val="000000"/>
                </a:solidFill>
                <a:latin typeface="Century Gothic" pitchFamily="34" charset="0"/>
              </a:rPr>
              <a:t>d</a:t>
            </a:r>
            <a:endParaRPr lang="ru-RU" b="0">
              <a:latin typeface="Century Gothic" pitchFamily="34" charset="0"/>
            </a:endParaRPr>
          </a:p>
        </p:txBody>
      </p:sp>
      <p:sp>
        <p:nvSpPr>
          <p:cNvPr id="1037" name="TextBox 17"/>
          <p:cNvSpPr txBox="1">
            <a:spLocks noChangeArrowheads="1"/>
          </p:cNvSpPr>
          <p:nvPr/>
        </p:nvSpPr>
        <p:spPr bwMode="auto">
          <a:xfrm>
            <a:off x="599882" y="5101128"/>
            <a:ext cx="26837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entury Gothic" pitchFamily="34" charset="0"/>
              </a:rPr>
              <a:t>S</a:t>
            </a:r>
            <a:r>
              <a:rPr lang="en-US" sz="1400" b="0">
                <a:latin typeface="Century Gothic" pitchFamily="34" charset="0"/>
              </a:rPr>
              <a:t>cz</a:t>
            </a:r>
            <a:r>
              <a:rPr lang="en-US" b="0">
                <a:latin typeface="Century Gothic" pitchFamily="34" charset="0"/>
              </a:rPr>
              <a:t>=(</a:t>
            </a:r>
            <a:r>
              <a:rPr lang="en-US" b="0">
                <a:solidFill>
                  <a:srgbClr val="000000"/>
                </a:solidFill>
                <a:latin typeface="Century Gothic" pitchFamily="34" charset="0"/>
              </a:rPr>
              <a:t>h</a:t>
            </a:r>
            <a:r>
              <a:rPr lang="ru-RU" b="0">
                <a:solidFill>
                  <a:srgbClr val="000000"/>
                </a:solidFill>
                <a:latin typeface="Century Gothic" pitchFamily="34" charset="0"/>
              </a:rPr>
              <a:t>/</a:t>
            </a:r>
            <a:r>
              <a:rPr lang="en-US" b="0">
                <a:solidFill>
                  <a:srgbClr val="000000"/>
                </a:solidFill>
                <a:latin typeface="Century Gothic" pitchFamily="34" charset="0"/>
              </a:rPr>
              <a:t>L</a:t>
            </a:r>
            <a:r>
              <a:rPr lang="en-US" b="0" baseline="-25000">
                <a:solidFill>
                  <a:srgbClr val="000000"/>
                </a:solidFill>
                <a:latin typeface="Century Gothic" pitchFamily="34" charset="0"/>
              </a:rPr>
              <a:t>p</a:t>
            </a:r>
            <a:r>
              <a:rPr lang="ru-RU" b="0">
                <a:solidFill>
                  <a:srgbClr val="000000"/>
                </a:solidFill>
                <a:latin typeface="Century Gothic" pitchFamily="34" charset="0"/>
              </a:rPr>
              <a:t>)</a:t>
            </a:r>
            <a:r>
              <a:rPr lang="en-US" b="0">
                <a:solidFill>
                  <a:srgbClr val="000000"/>
                </a:solidFill>
                <a:latin typeface="Century Gothic" pitchFamily="34" charset="0"/>
              </a:rPr>
              <a:t>(</a:t>
            </a:r>
            <a:r>
              <a:rPr lang="ru-RU" b="0">
                <a:solidFill>
                  <a:srgbClr val="000000"/>
                </a:solidFill>
                <a:latin typeface="Century Gothic" pitchFamily="34" charset="0"/>
              </a:rPr>
              <a:t>k/k</a:t>
            </a:r>
            <a:r>
              <a:rPr lang="en-US" b="0" baseline="-25000">
                <a:solidFill>
                  <a:srgbClr val="000000"/>
                </a:solidFill>
                <a:latin typeface="Century Gothic" pitchFamily="34" charset="0"/>
              </a:rPr>
              <a:t>cz</a:t>
            </a:r>
            <a:r>
              <a:rPr lang="ru-RU" b="0">
                <a:solidFill>
                  <a:srgbClr val="000000"/>
                </a:solidFill>
                <a:latin typeface="Century Gothic" pitchFamily="34" charset="0"/>
              </a:rPr>
              <a:t>-1)ln(r</a:t>
            </a:r>
            <a:r>
              <a:rPr lang="en-US" b="0" baseline="-25000">
                <a:solidFill>
                  <a:srgbClr val="000000"/>
                </a:solidFill>
                <a:latin typeface="Century Gothic" pitchFamily="34" charset="0"/>
              </a:rPr>
              <a:t>c</a:t>
            </a:r>
            <a:r>
              <a:rPr lang="ru-RU" b="0">
                <a:solidFill>
                  <a:srgbClr val="000000"/>
                </a:solidFill>
                <a:latin typeface="Century Gothic" pitchFamily="34" charset="0"/>
              </a:rPr>
              <a:t>/r</a:t>
            </a:r>
            <a:r>
              <a:rPr lang="en-US" b="0" baseline="-25000">
                <a:solidFill>
                  <a:srgbClr val="000000"/>
                </a:solidFill>
                <a:latin typeface="Century Gothic" pitchFamily="34" charset="0"/>
              </a:rPr>
              <a:t>p</a:t>
            </a:r>
            <a:r>
              <a:rPr lang="ru-RU" b="0">
                <a:solidFill>
                  <a:srgbClr val="000000"/>
                </a:solidFill>
                <a:latin typeface="Century Gothic" pitchFamily="34" charset="0"/>
              </a:rPr>
              <a:t>)</a:t>
            </a:r>
            <a:r>
              <a:rPr lang="en-US" b="0" baseline="-25000">
                <a:solidFill>
                  <a:srgbClr val="000000"/>
                </a:solidFill>
                <a:latin typeface="Century Gothic" pitchFamily="34" charset="0"/>
              </a:rPr>
              <a:t> </a:t>
            </a:r>
            <a:endParaRPr lang="ru-RU" b="0">
              <a:latin typeface="Century Gothic" pitchFamily="34" charset="0"/>
            </a:endParaRPr>
          </a:p>
        </p:txBody>
      </p:sp>
      <p:sp>
        <p:nvSpPr>
          <p:cNvPr id="1038" name="TextBox 18"/>
          <p:cNvSpPr txBox="1">
            <a:spLocks noChangeArrowheads="1"/>
          </p:cNvSpPr>
          <p:nvPr/>
        </p:nvSpPr>
        <p:spPr bwMode="auto">
          <a:xfrm>
            <a:off x="424347" y="3707302"/>
            <a:ext cx="30364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000" u="sng" dirty="0" err="1">
                <a:solidFill>
                  <a:srgbClr val="001848"/>
                </a:solidFill>
                <a:latin typeface="Century Gothic" pitchFamily="34" charset="0"/>
              </a:rPr>
              <a:t>Скин-фактор</a:t>
            </a:r>
            <a:r>
              <a:rPr lang="ru-RU" sz="1000" u="sng" dirty="0">
                <a:solidFill>
                  <a:srgbClr val="001848"/>
                </a:solidFill>
                <a:latin typeface="Century Gothic" pitchFamily="34" charset="0"/>
              </a:rPr>
              <a:t> перфорационных отверстий</a:t>
            </a:r>
          </a:p>
        </p:txBody>
      </p:sp>
      <p:sp>
        <p:nvSpPr>
          <p:cNvPr id="1039" name="TextBox 20"/>
          <p:cNvSpPr txBox="1">
            <a:spLocks noChangeArrowheads="1"/>
          </p:cNvSpPr>
          <p:nvPr/>
        </p:nvSpPr>
        <p:spPr bwMode="auto">
          <a:xfrm>
            <a:off x="406826" y="4859828"/>
            <a:ext cx="534633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000" u="sng" dirty="0" err="1">
                <a:solidFill>
                  <a:srgbClr val="001848"/>
                </a:solidFill>
                <a:latin typeface="Century Gothic" pitchFamily="34" charset="0"/>
              </a:rPr>
              <a:t>Скин-фактор</a:t>
            </a:r>
            <a:r>
              <a:rPr lang="ru-RU" sz="1000" u="sng" dirty="0">
                <a:solidFill>
                  <a:srgbClr val="001848"/>
                </a:solidFill>
                <a:latin typeface="Century Gothic" pitchFamily="34" charset="0"/>
              </a:rPr>
              <a:t> за счет уплотнения породы вокруг перфорационных отверстий</a:t>
            </a:r>
          </a:p>
        </p:txBody>
      </p:sp>
      <p:sp>
        <p:nvSpPr>
          <p:cNvPr id="1040" name="TextBox 21"/>
          <p:cNvSpPr txBox="1">
            <a:spLocks noChangeArrowheads="1"/>
          </p:cNvSpPr>
          <p:nvPr/>
        </p:nvSpPr>
        <p:spPr bwMode="auto">
          <a:xfrm>
            <a:off x="460618" y="5507529"/>
            <a:ext cx="460851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i="1" u="sng">
                <a:solidFill>
                  <a:srgbClr val="001848"/>
                </a:solidFill>
                <a:latin typeface="Century Gothic" pitchFamily="34" charset="0"/>
              </a:rPr>
              <a:t>Псевдоскин-фактор, учитывающий граничный эффект, для перфорационных каналов, находящихся в поврежденной зоне пласта </a:t>
            </a:r>
          </a:p>
        </p:txBody>
      </p:sp>
      <p:sp>
        <p:nvSpPr>
          <p:cNvPr id="1041" name="TextBox 22"/>
          <p:cNvSpPr txBox="1">
            <a:spLocks noChangeArrowheads="1"/>
          </p:cNvSpPr>
          <p:nvPr/>
        </p:nvSpPr>
        <p:spPr bwMode="auto">
          <a:xfrm>
            <a:off x="605094" y="6037753"/>
            <a:ext cx="25907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entury Gothic" pitchFamily="34" charset="0"/>
              </a:rPr>
              <a:t>S</a:t>
            </a:r>
            <a:r>
              <a:rPr lang="en-US" sz="1400" b="0">
                <a:latin typeface="Century Gothic" pitchFamily="34" charset="0"/>
              </a:rPr>
              <a:t>x</a:t>
            </a:r>
            <a:r>
              <a:rPr lang="en-US" b="0">
                <a:latin typeface="Century Gothic" pitchFamily="34" charset="0"/>
              </a:rPr>
              <a:t>=ln((1-1/</a:t>
            </a:r>
            <a:r>
              <a:rPr lang="en-US" b="0">
                <a:solidFill>
                  <a:srgbClr val="000000"/>
                </a:solidFill>
                <a:latin typeface="Century Gothic" pitchFamily="34" charset="0"/>
              </a:rPr>
              <a:t>r</a:t>
            </a:r>
            <a:r>
              <a:rPr lang="en-US" b="0" baseline="-25000">
                <a:solidFill>
                  <a:srgbClr val="000000"/>
                </a:solidFill>
                <a:latin typeface="Century Gothic" pitchFamily="34" charset="0"/>
              </a:rPr>
              <a:t>d</a:t>
            </a:r>
            <a:r>
              <a:rPr lang="en-US" b="0" baseline="30000">
                <a:solidFill>
                  <a:srgbClr val="000000"/>
                </a:solidFill>
                <a:latin typeface="Century Gothic" pitchFamily="34" charset="0"/>
              </a:rPr>
              <a:t>2 </a:t>
            </a:r>
            <a:r>
              <a:rPr lang="en-US" b="0">
                <a:solidFill>
                  <a:srgbClr val="000000"/>
                </a:solidFill>
                <a:latin typeface="Century Gothic" pitchFamily="34" charset="0"/>
              </a:rPr>
              <a:t>(</a:t>
            </a:r>
            <a:r>
              <a:rPr lang="ru-RU" b="0">
                <a:solidFill>
                  <a:srgbClr val="000000"/>
                </a:solidFill>
                <a:latin typeface="Century Gothic" pitchFamily="34" charset="0"/>
              </a:rPr>
              <a:t>r</a:t>
            </a:r>
            <a:r>
              <a:rPr lang="en-US" b="0" baseline="-25000">
                <a:solidFill>
                  <a:srgbClr val="000000"/>
                </a:solidFill>
                <a:latin typeface="Century Gothic" pitchFamily="34" charset="0"/>
              </a:rPr>
              <a:t>w</a:t>
            </a:r>
            <a:r>
              <a:rPr lang="en-US" b="0">
                <a:solidFill>
                  <a:srgbClr val="000000"/>
                </a:solidFill>
                <a:latin typeface="Century Gothic" pitchFamily="34" charset="0"/>
              </a:rPr>
              <a:t>+L</a:t>
            </a:r>
            <a:r>
              <a:rPr lang="en-US" b="0" baseline="-25000">
                <a:solidFill>
                  <a:srgbClr val="000000"/>
                </a:solidFill>
                <a:latin typeface="Century Gothic" pitchFamily="34" charset="0"/>
              </a:rPr>
              <a:t>p</a:t>
            </a:r>
            <a:r>
              <a:rPr lang="en-US" b="0">
                <a:solidFill>
                  <a:srgbClr val="000000"/>
                </a:solidFill>
                <a:latin typeface="Century Gothic" pitchFamily="34" charset="0"/>
              </a:rPr>
              <a:t>/2)</a:t>
            </a:r>
            <a:r>
              <a:rPr lang="en-US" b="0" baseline="30000">
                <a:solidFill>
                  <a:srgbClr val="000000"/>
                </a:solidFill>
                <a:latin typeface="Century Gothic" pitchFamily="34" charset="0"/>
              </a:rPr>
              <a:t>2</a:t>
            </a:r>
            <a:r>
              <a:rPr lang="en-US" b="0">
                <a:solidFill>
                  <a:srgbClr val="000000"/>
                </a:solidFill>
                <a:latin typeface="Century Gothic" pitchFamily="34" charset="0"/>
              </a:rPr>
              <a:t>)</a:t>
            </a:r>
            <a:r>
              <a:rPr lang="ru-RU" b="0">
                <a:solidFill>
                  <a:srgbClr val="000000"/>
                </a:solidFill>
                <a:latin typeface="Century Gothic" pitchFamily="34" charset="0"/>
              </a:rPr>
              <a:t> -</a:t>
            </a:r>
            <a:endParaRPr lang="ru-RU" b="0">
              <a:latin typeface="Century Gothic" pitchFamily="34" charset="0"/>
            </a:endParaRPr>
          </a:p>
        </p:txBody>
      </p:sp>
      <p:sp>
        <p:nvSpPr>
          <p:cNvPr id="1042" name="TextBox 23"/>
          <p:cNvSpPr txBox="1">
            <a:spLocks noChangeArrowheads="1"/>
          </p:cNvSpPr>
          <p:nvPr/>
        </p:nvSpPr>
        <p:spPr bwMode="auto">
          <a:xfrm>
            <a:off x="445723" y="6412403"/>
            <a:ext cx="30476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000" b="0">
                <a:latin typeface="Century Gothic" pitchFamily="34" charset="0"/>
              </a:rPr>
              <a:t> аппроксимация Муската для фазировки 0</a:t>
            </a:r>
            <a:r>
              <a:rPr lang="ru-RU" sz="1000" b="0" baseline="30000">
                <a:latin typeface="Century Gothic" pitchFamily="34" charset="0"/>
              </a:rPr>
              <a:t>о</a:t>
            </a: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424107" y="3707304"/>
            <a:ext cx="5545137" cy="2916237"/>
          </a:xfrm>
          <a:prstGeom prst="rect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</a:endParaRPr>
          </a:p>
        </p:txBody>
      </p:sp>
      <p:cxnSp>
        <p:nvCxnSpPr>
          <p:cNvPr id="28" name="Прямая со стрелкой 27"/>
          <p:cNvCxnSpPr>
            <a:stCxn id="31" idx="0"/>
          </p:cNvCxnSpPr>
          <p:nvPr/>
        </p:nvCxnSpPr>
        <p:spPr bwMode="auto">
          <a:xfrm rot="5400000" flipH="1" flipV="1">
            <a:off x="2679982" y="1246717"/>
            <a:ext cx="252411" cy="2564372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31" name="Прямоугольник 30"/>
          <p:cNvSpPr/>
          <p:nvPr/>
        </p:nvSpPr>
        <p:spPr bwMode="auto">
          <a:xfrm>
            <a:off x="800099" y="2655109"/>
            <a:ext cx="1447801" cy="504825"/>
          </a:xfrm>
          <a:prstGeom prst="rect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88043" y="2122979"/>
            <a:ext cx="1765300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Формула </a:t>
            </a:r>
            <a:r>
              <a:rPr lang="ru-RU" sz="1000" dirty="0" err="1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Хоукинса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  <a:p>
            <a:pPr algn="ctr"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(</a:t>
            </a:r>
            <a:r>
              <a:rPr lang="ru-RU" sz="800" dirty="0" err="1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скин</a:t>
            </a:r>
            <a:r>
              <a:rPr lang="ru-RU" sz="80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 за счет поврежденной зоны пласта)</a:t>
            </a:r>
          </a:p>
        </p:txBody>
      </p:sp>
      <p:pic>
        <p:nvPicPr>
          <p:cNvPr id="104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3456" y="3615227"/>
            <a:ext cx="267652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0" name="Прямая со стрелкой 49"/>
          <p:cNvCxnSpPr>
            <a:stCxn id="52" idx="3"/>
          </p:cNvCxnSpPr>
          <p:nvPr/>
        </p:nvCxnSpPr>
        <p:spPr bwMode="auto">
          <a:xfrm flipV="1">
            <a:off x="3303833" y="4940789"/>
            <a:ext cx="4846637" cy="36830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52" name="Прямоугольник 51"/>
          <p:cNvSpPr/>
          <p:nvPr/>
        </p:nvSpPr>
        <p:spPr bwMode="auto">
          <a:xfrm>
            <a:off x="532056" y="5110654"/>
            <a:ext cx="2771776" cy="396875"/>
          </a:xfrm>
          <a:prstGeom prst="rect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</a:endParaRPr>
          </a:p>
        </p:txBody>
      </p:sp>
      <p:sp>
        <p:nvSpPr>
          <p:cNvPr id="56" name="Прямоугольник 55"/>
          <p:cNvSpPr/>
          <p:nvPr/>
        </p:nvSpPr>
        <p:spPr bwMode="auto">
          <a:xfrm>
            <a:off x="495543" y="3959714"/>
            <a:ext cx="1620838" cy="323850"/>
          </a:xfrm>
          <a:prstGeom prst="rect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</a:endParaRPr>
          </a:p>
        </p:txBody>
      </p:sp>
      <p:sp>
        <p:nvSpPr>
          <p:cNvPr id="57" name="Прямоугольник 56"/>
          <p:cNvSpPr/>
          <p:nvPr/>
        </p:nvSpPr>
        <p:spPr bwMode="auto">
          <a:xfrm>
            <a:off x="532057" y="6047277"/>
            <a:ext cx="2592387" cy="360362"/>
          </a:xfrm>
          <a:prstGeom prst="rect">
            <a:avLst/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ru-RU">
              <a:latin typeface="Arial" charset="0"/>
            </a:endParaRPr>
          </a:p>
        </p:txBody>
      </p:sp>
      <p:cxnSp>
        <p:nvCxnSpPr>
          <p:cNvPr id="59" name="Прямая со стрелкой 58"/>
          <p:cNvCxnSpPr/>
          <p:nvPr/>
        </p:nvCxnSpPr>
        <p:spPr bwMode="auto">
          <a:xfrm flipV="1">
            <a:off x="5572369" y="2086466"/>
            <a:ext cx="1871663" cy="180975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32" name="Полилиния 31"/>
          <p:cNvSpPr/>
          <p:nvPr/>
        </p:nvSpPr>
        <p:spPr bwMode="auto">
          <a:xfrm>
            <a:off x="8152057" y="4740765"/>
            <a:ext cx="787797" cy="365918"/>
          </a:xfrm>
          <a:custGeom>
            <a:avLst/>
            <a:gdLst>
              <a:gd name="connsiteX0" fmla="*/ 127000 w 787797"/>
              <a:gd name="connsiteY0" fmla="*/ 1587 h 365918"/>
              <a:gd name="connsiteX1" fmla="*/ 36512 w 787797"/>
              <a:gd name="connsiteY1" fmla="*/ 58737 h 365918"/>
              <a:gd name="connsiteX2" fmla="*/ 3175 w 787797"/>
              <a:gd name="connsiteY2" fmla="*/ 156368 h 365918"/>
              <a:gd name="connsiteX3" fmla="*/ 17462 w 787797"/>
              <a:gd name="connsiteY3" fmla="*/ 234949 h 365918"/>
              <a:gd name="connsiteX4" fmla="*/ 62706 w 787797"/>
              <a:gd name="connsiteY4" fmla="*/ 258762 h 365918"/>
              <a:gd name="connsiteX5" fmla="*/ 117475 w 787797"/>
              <a:gd name="connsiteY5" fmla="*/ 315912 h 365918"/>
              <a:gd name="connsiteX6" fmla="*/ 127000 w 787797"/>
              <a:gd name="connsiteY6" fmla="*/ 320674 h 365918"/>
              <a:gd name="connsiteX7" fmla="*/ 146050 w 787797"/>
              <a:gd name="connsiteY7" fmla="*/ 294480 h 365918"/>
              <a:gd name="connsiteX8" fmla="*/ 205581 w 787797"/>
              <a:gd name="connsiteY8" fmla="*/ 287337 h 365918"/>
              <a:gd name="connsiteX9" fmla="*/ 269875 w 787797"/>
              <a:gd name="connsiteY9" fmla="*/ 284955 h 365918"/>
              <a:gd name="connsiteX10" fmla="*/ 412750 w 787797"/>
              <a:gd name="connsiteY10" fmla="*/ 308768 h 365918"/>
              <a:gd name="connsiteX11" fmla="*/ 598487 w 787797"/>
              <a:gd name="connsiteY11" fmla="*/ 351630 h 365918"/>
              <a:gd name="connsiteX12" fmla="*/ 672306 w 787797"/>
              <a:gd name="connsiteY12" fmla="*/ 358774 h 365918"/>
              <a:gd name="connsiteX13" fmla="*/ 717550 w 787797"/>
              <a:gd name="connsiteY13" fmla="*/ 363537 h 365918"/>
              <a:gd name="connsiteX14" fmla="*/ 762793 w 787797"/>
              <a:gd name="connsiteY14" fmla="*/ 344487 h 365918"/>
              <a:gd name="connsiteX15" fmla="*/ 781843 w 787797"/>
              <a:gd name="connsiteY15" fmla="*/ 311149 h 365918"/>
              <a:gd name="connsiteX16" fmla="*/ 784225 w 787797"/>
              <a:gd name="connsiteY16" fmla="*/ 275430 h 365918"/>
              <a:gd name="connsiteX17" fmla="*/ 760412 w 787797"/>
              <a:gd name="connsiteY17" fmla="*/ 237330 h 365918"/>
              <a:gd name="connsiteX18" fmla="*/ 672306 w 787797"/>
              <a:gd name="connsiteY18" fmla="*/ 199230 h 365918"/>
              <a:gd name="connsiteX19" fmla="*/ 555625 w 787797"/>
              <a:gd name="connsiteY19" fmla="*/ 158749 h 365918"/>
              <a:gd name="connsiteX20" fmla="*/ 465137 w 787797"/>
              <a:gd name="connsiteY20" fmla="*/ 127793 h 365918"/>
              <a:gd name="connsiteX21" fmla="*/ 362743 w 787797"/>
              <a:gd name="connsiteY21" fmla="*/ 96837 h 365918"/>
              <a:gd name="connsiteX22" fmla="*/ 286543 w 787797"/>
              <a:gd name="connsiteY22" fmla="*/ 75405 h 365918"/>
              <a:gd name="connsiteX23" fmla="*/ 219868 w 787797"/>
              <a:gd name="connsiteY23" fmla="*/ 49212 h 365918"/>
              <a:gd name="connsiteX24" fmla="*/ 127000 w 787797"/>
              <a:gd name="connsiteY24" fmla="*/ 1587 h 36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87797" h="365918">
                <a:moveTo>
                  <a:pt x="127000" y="1587"/>
                </a:moveTo>
                <a:cubicBezTo>
                  <a:pt x="96441" y="3174"/>
                  <a:pt x="57150" y="32940"/>
                  <a:pt x="36512" y="58737"/>
                </a:cubicBezTo>
                <a:cubicBezTo>
                  <a:pt x="15875" y="84534"/>
                  <a:pt x="6350" y="126999"/>
                  <a:pt x="3175" y="156368"/>
                </a:cubicBezTo>
                <a:cubicBezTo>
                  <a:pt x="0" y="185737"/>
                  <a:pt x="7540" y="217883"/>
                  <a:pt x="17462" y="234949"/>
                </a:cubicBezTo>
                <a:cubicBezTo>
                  <a:pt x="27384" y="252015"/>
                  <a:pt x="46037" y="245268"/>
                  <a:pt x="62706" y="258762"/>
                </a:cubicBezTo>
                <a:cubicBezTo>
                  <a:pt x="79375" y="272256"/>
                  <a:pt x="106759" y="305593"/>
                  <a:pt x="117475" y="315912"/>
                </a:cubicBezTo>
                <a:cubicBezTo>
                  <a:pt x="128191" y="326231"/>
                  <a:pt x="122238" y="324246"/>
                  <a:pt x="127000" y="320674"/>
                </a:cubicBezTo>
                <a:cubicBezTo>
                  <a:pt x="131762" y="317102"/>
                  <a:pt x="132953" y="300036"/>
                  <a:pt x="146050" y="294480"/>
                </a:cubicBezTo>
                <a:cubicBezTo>
                  <a:pt x="159147" y="288924"/>
                  <a:pt x="184944" y="288924"/>
                  <a:pt x="205581" y="287337"/>
                </a:cubicBezTo>
                <a:cubicBezTo>
                  <a:pt x="226218" y="285750"/>
                  <a:pt x="235347" y="281383"/>
                  <a:pt x="269875" y="284955"/>
                </a:cubicBezTo>
                <a:cubicBezTo>
                  <a:pt x="304403" y="288527"/>
                  <a:pt x="357981" y="297656"/>
                  <a:pt x="412750" y="308768"/>
                </a:cubicBezTo>
                <a:cubicBezTo>
                  <a:pt x="467519" y="319880"/>
                  <a:pt x="555228" y="343296"/>
                  <a:pt x="598487" y="351630"/>
                </a:cubicBezTo>
                <a:cubicBezTo>
                  <a:pt x="641746" y="359964"/>
                  <a:pt x="672306" y="358774"/>
                  <a:pt x="672306" y="358774"/>
                </a:cubicBezTo>
                <a:cubicBezTo>
                  <a:pt x="692150" y="360758"/>
                  <a:pt x="702469" y="365918"/>
                  <a:pt x="717550" y="363537"/>
                </a:cubicBezTo>
                <a:cubicBezTo>
                  <a:pt x="732631" y="361156"/>
                  <a:pt x="752078" y="353218"/>
                  <a:pt x="762793" y="344487"/>
                </a:cubicBezTo>
                <a:cubicBezTo>
                  <a:pt x="773508" y="335756"/>
                  <a:pt x="778271" y="322659"/>
                  <a:pt x="781843" y="311149"/>
                </a:cubicBezTo>
                <a:cubicBezTo>
                  <a:pt x="785415" y="299640"/>
                  <a:pt x="787797" y="287733"/>
                  <a:pt x="784225" y="275430"/>
                </a:cubicBezTo>
                <a:cubicBezTo>
                  <a:pt x="780653" y="263127"/>
                  <a:pt x="779065" y="250030"/>
                  <a:pt x="760412" y="237330"/>
                </a:cubicBezTo>
                <a:cubicBezTo>
                  <a:pt x="741759" y="224630"/>
                  <a:pt x="706437" y="212327"/>
                  <a:pt x="672306" y="199230"/>
                </a:cubicBezTo>
                <a:cubicBezTo>
                  <a:pt x="638175" y="186133"/>
                  <a:pt x="555625" y="158749"/>
                  <a:pt x="555625" y="158749"/>
                </a:cubicBezTo>
                <a:cubicBezTo>
                  <a:pt x="521097" y="146843"/>
                  <a:pt x="497284" y="138112"/>
                  <a:pt x="465137" y="127793"/>
                </a:cubicBezTo>
                <a:cubicBezTo>
                  <a:pt x="432990" y="117474"/>
                  <a:pt x="392509" y="105568"/>
                  <a:pt x="362743" y="96837"/>
                </a:cubicBezTo>
                <a:cubicBezTo>
                  <a:pt x="332977" y="88106"/>
                  <a:pt x="310356" y="83343"/>
                  <a:pt x="286543" y="75405"/>
                </a:cubicBezTo>
                <a:cubicBezTo>
                  <a:pt x="262731" y="67468"/>
                  <a:pt x="240902" y="59134"/>
                  <a:pt x="219868" y="49212"/>
                </a:cubicBezTo>
                <a:cubicBezTo>
                  <a:pt x="198834" y="39290"/>
                  <a:pt x="157559" y="0"/>
                  <a:pt x="127000" y="1587"/>
                </a:cubicBezTo>
                <a:close/>
              </a:path>
            </a:pathLst>
          </a:custGeom>
          <a:solidFill>
            <a:schemeClr val="tx1">
              <a:alpha val="2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accent1">
                <a:alpha val="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3" name="Полилиния 32"/>
          <p:cNvSpPr/>
          <p:nvPr/>
        </p:nvSpPr>
        <p:spPr bwMode="auto">
          <a:xfrm>
            <a:off x="7077319" y="5667866"/>
            <a:ext cx="808037" cy="360363"/>
          </a:xfrm>
          <a:custGeom>
            <a:avLst/>
            <a:gdLst>
              <a:gd name="connsiteX0" fmla="*/ 682624 w 808037"/>
              <a:gd name="connsiteY0" fmla="*/ 3175 h 360363"/>
              <a:gd name="connsiteX1" fmla="*/ 568324 w 808037"/>
              <a:gd name="connsiteY1" fmla="*/ 65088 h 360363"/>
              <a:gd name="connsiteX2" fmla="*/ 401637 w 808037"/>
              <a:gd name="connsiteY2" fmla="*/ 117475 h 360363"/>
              <a:gd name="connsiteX3" fmla="*/ 211137 w 808037"/>
              <a:gd name="connsiteY3" fmla="*/ 169863 h 360363"/>
              <a:gd name="connsiteX4" fmla="*/ 30162 w 808037"/>
              <a:gd name="connsiteY4" fmla="*/ 246063 h 360363"/>
              <a:gd name="connsiteX5" fmla="*/ 30162 w 808037"/>
              <a:gd name="connsiteY5" fmla="*/ 341313 h 360363"/>
              <a:gd name="connsiteX6" fmla="*/ 115887 w 808037"/>
              <a:gd name="connsiteY6" fmla="*/ 360363 h 360363"/>
              <a:gd name="connsiteX7" fmla="*/ 277812 w 808037"/>
              <a:gd name="connsiteY7" fmla="*/ 341313 h 360363"/>
              <a:gd name="connsiteX8" fmla="*/ 415924 w 808037"/>
              <a:gd name="connsiteY8" fmla="*/ 312738 h 360363"/>
              <a:gd name="connsiteX9" fmla="*/ 534987 w 808037"/>
              <a:gd name="connsiteY9" fmla="*/ 288925 h 360363"/>
              <a:gd name="connsiteX10" fmla="*/ 592137 w 808037"/>
              <a:gd name="connsiteY10" fmla="*/ 288925 h 360363"/>
              <a:gd name="connsiteX11" fmla="*/ 682624 w 808037"/>
              <a:gd name="connsiteY11" fmla="*/ 307975 h 360363"/>
              <a:gd name="connsiteX12" fmla="*/ 715962 w 808037"/>
              <a:gd name="connsiteY12" fmla="*/ 269875 h 360363"/>
              <a:gd name="connsiteX13" fmla="*/ 749299 w 808037"/>
              <a:gd name="connsiteY13" fmla="*/ 246063 h 360363"/>
              <a:gd name="connsiteX14" fmla="*/ 801687 w 808037"/>
              <a:gd name="connsiteY14" fmla="*/ 184150 h 360363"/>
              <a:gd name="connsiteX15" fmla="*/ 787399 w 808037"/>
              <a:gd name="connsiteY15" fmla="*/ 112713 h 360363"/>
              <a:gd name="connsiteX16" fmla="*/ 763587 w 808037"/>
              <a:gd name="connsiteY16" fmla="*/ 46038 h 360363"/>
              <a:gd name="connsiteX17" fmla="*/ 682624 w 808037"/>
              <a:gd name="connsiteY17" fmla="*/ 3175 h 36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8037" h="360363">
                <a:moveTo>
                  <a:pt x="682624" y="3175"/>
                </a:moveTo>
                <a:cubicBezTo>
                  <a:pt x="650080" y="6350"/>
                  <a:pt x="615155" y="46038"/>
                  <a:pt x="568324" y="65088"/>
                </a:cubicBezTo>
                <a:cubicBezTo>
                  <a:pt x="521493" y="84138"/>
                  <a:pt x="461168" y="100013"/>
                  <a:pt x="401637" y="117475"/>
                </a:cubicBezTo>
                <a:cubicBezTo>
                  <a:pt x="342106" y="134937"/>
                  <a:pt x="273050" y="148432"/>
                  <a:pt x="211137" y="169863"/>
                </a:cubicBezTo>
                <a:cubicBezTo>
                  <a:pt x="149225" y="191294"/>
                  <a:pt x="60324" y="217488"/>
                  <a:pt x="30162" y="246063"/>
                </a:cubicBezTo>
                <a:cubicBezTo>
                  <a:pt x="0" y="274638"/>
                  <a:pt x="15875" y="322263"/>
                  <a:pt x="30162" y="341313"/>
                </a:cubicBezTo>
                <a:cubicBezTo>
                  <a:pt x="44450" y="360363"/>
                  <a:pt x="74612" y="360363"/>
                  <a:pt x="115887" y="360363"/>
                </a:cubicBezTo>
                <a:cubicBezTo>
                  <a:pt x="157162" y="360363"/>
                  <a:pt x="227806" y="349251"/>
                  <a:pt x="277812" y="341313"/>
                </a:cubicBezTo>
                <a:cubicBezTo>
                  <a:pt x="327818" y="333375"/>
                  <a:pt x="415924" y="312738"/>
                  <a:pt x="415924" y="312738"/>
                </a:cubicBezTo>
                <a:cubicBezTo>
                  <a:pt x="458786" y="304007"/>
                  <a:pt x="505618" y="292894"/>
                  <a:pt x="534987" y="288925"/>
                </a:cubicBezTo>
                <a:cubicBezTo>
                  <a:pt x="564356" y="284956"/>
                  <a:pt x="567531" y="285750"/>
                  <a:pt x="592137" y="288925"/>
                </a:cubicBezTo>
                <a:cubicBezTo>
                  <a:pt x="616743" y="292100"/>
                  <a:pt x="661987" y="311150"/>
                  <a:pt x="682624" y="307975"/>
                </a:cubicBezTo>
                <a:cubicBezTo>
                  <a:pt x="703262" y="304800"/>
                  <a:pt x="704849" y="280194"/>
                  <a:pt x="715962" y="269875"/>
                </a:cubicBezTo>
                <a:cubicBezTo>
                  <a:pt x="727075" y="259556"/>
                  <a:pt x="735012" y="260350"/>
                  <a:pt x="749299" y="246063"/>
                </a:cubicBezTo>
                <a:cubicBezTo>
                  <a:pt x="763586" y="231776"/>
                  <a:pt x="795337" y="206375"/>
                  <a:pt x="801687" y="184150"/>
                </a:cubicBezTo>
                <a:cubicBezTo>
                  <a:pt x="808037" y="161925"/>
                  <a:pt x="793749" y="135732"/>
                  <a:pt x="787399" y="112713"/>
                </a:cubicBezTo>
                <a:cubicBezTo>
                  <a:pt x="781049" y="89694"/>
                  <a:pt x="777874" y="62707"/>
                  <a:pt x="763587" y="46038"/>
                </a:cubicBezTo>
                <a:cubicBezTo>
                  <a:pt x="749300" y="29369"/>
                  <a:pt x="715168" y="0"/>
                  <a:pt x="682624" y="3175"/>
                </a:cubicBezTo>
                <a:close/>
              </a:path>
            </a:pathLst>
          </a:custGeom>
          <a:solidFill>
            <a:schemeClr val="tx1">
              <a:alpha val="3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5" name="Кольцо 34"/>
          <p:cNvSpPr/>
          <p:nvPr/>
        </p:nvSpPr>
        <p:spPr bwMode="auto">
          <a:xfrm>
            <a:off x="7417044" y="1580053"/>
            <a:ext cx="1323975" cy="1293019"/>
          </a:xfrm>
          <a:prstGeom prst="donut">
            <a:avLst>
              <a:gd name="adj" fmla="val 32527"/>
            </a:avLst>
          </a:prstGeom>
          <a:solidFill>
            <a:srgbClr val="DD7965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1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14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4029285" y="1438965"/>
            <a:ext cx="2897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0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Q</a:t>
            </a:r>
            <a:r>
              <a:rPr lang="ru-RU" sz="12000" baseline="-25000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ж</a:t>
            </a:r>
            <a:endParaRPr lang="ru-RU" sz="12000" baseline="-25000" dirty="0">
              <a:solidFill>
                <a:schemeClr val="bg1">
                  <a:lumMod val="9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 bwMode="auto">
          <a:xfrm>
            <a:off x="856337" y="169200"/>
            <a:ext cx="8929915" cy="5826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ru-RU" sz="1800" b="1" dirty="0" smtClean="0">
                <a:solidFill>
                  <a:srgbClr val="024498"/>
                </a:solidFill>
                <a:latin typeface="Century Gothic" pitchFamily="34" charset="0"/>
              </a:rPr>
              <a:t>Сравнение методики расчета дебита скважины на основе модели </a:t>
            </a:r>
            <a:r>
              <a:rPr lang="en-US" sz="1800" b="1" dirty="0" smtClean="0">
                <a:solidFill>
                  <a:srgbClr val="024498"/>
                </a:solidFill>
                <a:latin typeface="Century Gothic" pitchFamily="34" charset="0"/>
              </a:rPr>
              <a:t>Joshi-Economides </a:t>
            </a:r>
            <a:r>
              <a:rPr lang="ru-RU" sz="1800" b="1" dirty="0" smtClean="0">
                <a:solidFill>
                  <a:srgbClr val="024498"/>
                </a:solidFill>
                <a:latin typeface="Century Gothic" pitchFamily="34" charset="0"/>
              </a:rPr>
              <a:t>и методики расчета </a:t>
            </a:r>
            <a:r>
              <a:rPr lang="ru-RU" sz="1800" b="1" dirty="0" err="1" smtClean="0">
                <a:solidFill>
                  <a:srgbClr val="024498"/>
                </a:solidFill>
                <a:latin typeface="Century Gothic" pitchFamily="34" charset="0"/>
              </a:rPr>
              <a:t>скин-фактора</a:t>
            </a:r>
            <a:r>
              <a:rPr lang="ru-RU" sz="1800" b="1" dirty="0" smtClean="0">
                <a:solidFill>
                  <a:srgbClr val="024498"/>
                </a:solidFill>
                <a:latin typeface="Century Gothic" pitchFamily="34" charset="0"/>
              </a:rPr>
              <a:t> после перфорации</a:t>
            </a: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414328" y="5290080"/>
            <a:ext cx="857680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  <a:buClr>
                <a:srgbClr val="FF0000"/>
              </a:buClr>
              <a:buSzPct val="170000"/>
            </a:pPr>
            <a:r>
              <a:rPr lang="ru-RU" dirty="0" smtClean="0">
                <a:latin typeface="EuropeDemiC"/>
              </a:rPr>
              <a:t>Относительная погрешность расчетов </a:t>
            </a:r>
          </a:p>
          <a:p>
            <a:pPr marL="266700" indent="-266700">
              <a:spcBef>
                <a:spcPts val="600"/>
              </a:spcBef>
              <a:buClr>
                <a:srgbClr val="C00000"/>
              </a:buClr>
              <a:buSzPct val="170000"/>
              <a:buFont typeface="Arial" pitchFamily="34" charset="0"/>
              <a:buChar char="•"/>
            </a:pPr>
            <a:r>
              <a:rPr lang="ru-RU" b="0" dirty="0" smtClean="0">
                <a:latin typeface="EuropeDemiC"/>
              </a:rPr>
              <a:t>по методике на основе модели </a:t>
            </a:r>
            <a:r>
              <a:rPr lang="en-US" dirty="0" smtClean="0">
                <a:latin typeface="EuropeDemiC"/>
              </a:rPr>
              <a:t>Joshi-Economides</a:t>
            </a:r>
            <a:r>
              <a:rPr lang="en-US" b="0" dirty="0" smtClean="0">
                <a:latin typeface="EuropeDemiC"/>
              </a:rPr>
              <a:t> – </a:t>
            </a:r>
            <a:r>
              <a:rPr lang="ru-RU" b="0" dirty="0" smtClean="0">
                <a:latin typeface="EuropeDemiC"/>
              </a:rPr>
              <a:t>от </a:t>
            </a:r>
            <a:r>
              <a:rPr lang="ru-RU" dirty="0" smtClean="0">
                <a:latin typeface="EuropeDemiC"/>
              </a:rPr>
              <a:t>8</a:t>
            </a:r>
            <a:r>
              <a:rPr lang="ru-RU" b="0" dirty="0" smtClean="0">
                <a:latin typeface="EuropeDemiC"/>
              </a:rPr>
              <a:t> до </a:t>
            </a:r>
            <a:r>
              <a:rPr lang="ru-RU" dirty="0" smtClean="0">
                <a:latin typeface="EuropeDemiC"/>
              </a:rPr>
              <a:t>49%</a:t>
            </a:r>
            <a:r>
              <a:rPr lang="en-US" b="0" dirty="0" smtClean="0">
                <a:latin typeface="EuropeDemiC"/>
              </a:rPr>
              <a:t>;</a:t>
            </a:r>
            <a:r>
              <a:rPr lang="ru-RU" dirty="0" smtClean="0">
                <a:solidFill>
                  <a:srgbClr val="C00000"/>
                </a:solidFill>
                <a:latin typeface="EuropeDemiC"/>
              </a:rPr>
              <a:t> </a:t>
            </a:r>
          </a:p>
          <a:p>
            <a:pPr marL="266700" indent="-266700">
              <a:spcBef>
                <a:spcPts val="600"/>
              </a:spcBef>
              <a:buClr>
                <a:srgbClr val="008000"/>
              </a:buClr>
              <a:buSzPct val="170000"/>
              <a:buFont typeface="Arial" pitchFamily="34" charset="0"/>
              <a:buChar char="•"/>
            </a:pPr>
            <a:r>
              <a:rPr lang="ru-RU" b="0" dirty="0" smtClean="0">
                <a:latin typeface="EuropeDemiC"/>
              </a:rPr>
              <a:t>по методике расчета </a:t>
            </a:r>
            <a:r>
              <a:rPr lang="ru-RU" dirty="0" err="1" smtClean="0">
                <a:latin typeface="EuropeDemiC"/>
              </a:rPr>
              <a:t>скин</a:t>
            </a:r>
            <a:r>
              <a:rPr lang="ru-RU" dirty="0" smtClean="0">
                <a:latin typeface="EuropeDemiC"/>
              </a:rPr>
              <a:t> – фактора </a:t>
            </a:r>
            <a:r>
              <a:rPr lang="en-US" b="0" dirty="0" smtClean="0">
                <a:latin typeface="EuropeDemiC"/>
              </a:rPr>
              <a:t>– </a:t>
            </a:r>
            <a:r>
              <a:rPr lang="ru-RU" b="0" dirty="0" smtClean="0">
                <a:latin typeface="EuropeDemiC"/>
              </a:rPr>
              <a:t>от </a:t>
            </a:r>
            <a:r>
              <a:rPr lang="ru-RU" dirty="0" smtClean="0">
                <a:latin typeface="EuropeDemiC"/>
              </a:rPr>
              <a:t>2 </a:t>
            </a:r>
            <a:r>
              <a:rPr lang="ru-RU" b="0" dirty="0" smtClean="0">
                <a:latin typeface="EuropeDemiC"/>
              </a:rPr>
              <a:t>до</a:t>
            </a:r>
            <a:r>
              <a:rPr lang="ru-RU" dirty="0" smtClean="0">
                <a:latin typeface="EuropeDemiC"/>
              </a:rPr>
              <a:t> 19%</a:t>
            </a:r>
            <a:r>
              <a:rPr lang="en-US" b="0" dirty="0" smtClean="0">
                <a:latin typeface="EuropeDemiC"/>
              </a:rPr>
              <a:t>.</a:t>
            </a:r>
            <a:r>
              <a:rPr lang="ru-RU" dirty="0" smtClean="0">
                <a:latin typeface="EuropeDemiC"/>
              </a:rPr>
              <a:t> </a:t>
            </a:r>
            <a:endParaRPr lang="en-US" sz="2000" dirty="0" smtClean="0">
              <a:latin typeface="EuropeDemiC"/>
            </a:endParaRPr>
          </a:p>
        </p:txBody>
      </p:sp>
      <p:grpSp>
        <p:nvGrpSpPr>
          <p:cNvPr id="21" name="Group 10"/>
          <p:cNvGrpSpPr>
            <a:grpSpLocks/>
          </p:cNvGrpSpPr>
          <p:nvPr/>
        </p:nvGrpSpPr>
        <p:grpSpPr bwMode="auto">
          <a:xfrm>
            <a:off x="436098" y="5186877"/>
            <a:ext cx="8860302" cy="58103"/>
            <a:chOff x="262" y="3249"/>
            <a:chExt cx="5761" cy="24"/>
          </a:xfrm>
        </p:grpSpPr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262" y="3249"/>
              <a:ext cx="5761" cy="0"/>
            </a:xfrm>
            <a:prstGeom prst="lin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262" y="3273"/>
              <a:ext cx="5761" cy="0"/>
            </a:xfrm>
            <a:prstGeom prst="lin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="" xmlns:p14="http://schemas.microsoft.com/office/powerpoint/2010/main" val="3308586259"/>
              </p:ext>
            </p:extLst>
          </p:nvPr>
        </p:nvGraphicFramePr>
        <p:xfrm>
          <a:off x="499271" y="854299"/>
          <a:ext cx="8964854" cy="5098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0" y="6583680"/>
            <a:ext cx="436098" cy="274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15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1" uiExpand="1">
        <p:bldSub>
          <a:bldChart bld="series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0"/>
          <p:cNvGrpSpPr/>
          <p:nvPr/>
        </p:nvGrpSpPr>
        <p:grpSpPr>
          <a:xfrm>
            <a:off x="688975" y="2452688"/>
            <a:ext cx="8809039" cy="4227512"/>
            <a:chOff x="688974" y="2452688"/>
            <a:chExt cx="8809039" cy="4227512"/>
          </a:xfrm>
        </p:grpSpPr>
        <p:grpSp>
          <p:nvGrpSpPr>
            <p:cNvPr id="3" name="Группа 26"/>
            <p:cNvGrpSpPr/>
            <p:nvPr/>
          </p:nvGrpSpPr>
          <p:grpSpPr>
            <a:xfrm>
              <a:off x="688974" y="2452688"/>
              <a:ext cx="8809039" cy="4227512"/>
              <a:chOff x="638174" y="2287588"/>
              <a:chExt cx="8809039" cy="4227512"/>
            </a:xfrm>
          </p:grpSpPr>
          <p:pic>
            <p:nvPicPr>
              <p:cNvPr id="1536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30250" y="2287588"/>
                <a:ext cx="8716963" cy="4227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1266824" y="2340594"/>
                <a:ext cx="8103600" cy="2875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latin typeface="Century Gothic" pitchFamily="34" charset="0"/>
                  </a:rPr>
                  <a:t>k, </a:t>
                </a:r>
                <a:r>
                  <a:rPr lang="ru-RU" sz="1200" dirty="0" err="1" smtClean="0">
                    <a:latin typeface="Century Gothic" pitchFamily="34" charset="0"/>
                  </a:rPr>
                  <a:t>мД</a:t>
                </a:r>
                <a:endParaRPr lang="ru-RU" sz="1200" dirty="0">
                  <a:latin typeface="Century Gothic" pitchFamily="34" charset="0"/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 bwMode="auto">
              <a:xfrm>
                <a:off x="638174" y="2340594"/>
                <a:ext cx="639763" cy="36133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 bwMode="auto">
              <a:xfrm>
                <a:off x="638175" y="2702720"/>
                <a:ext cx="497685" cy="315277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dirty="0" smtClean="0">
                    <a:latin typeface="Century Gothic" pitchFamily="34" charset="0"/>
                  </a:rPr>
                  <a:t>h, </a:t>
                </a:r>
                <a:r>
                  <a:rPr lang="ru-RU" sz="1200" dirty="0" smtClean="0">
                    <a:latin typeface="Century Gothic" pitchFamily="34" charset="0"/>
                  </a:rPr>
                  <a:t>м</a:t>
                </a:r>
                <a:endPara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</p:grpSp>
        <p:pic>
          <p:nvPicPr>
            <p:cNvPr id="1537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7980" t="-4086"/>
            <a:stretch>
              <a:fillRect/>
            </a:stretch>
          </p:blipFill>
          <p:spPr bwMode="auto">
            <a:xfrm>
              <a:off x="2727325" y="4562475"/>
              <a:ext cx="2124075" cy="1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92375" y="4710113"/>
              <a:ext cx="236538" cy="1935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3" name="Прямоугольник 20"/>
            <p:cNvSpPr>
              <a:spLocks noChangeArrowheads="1"/>
            </p:cNvSpPr>
            <p:nvPr/>
          </p:nvSpPr>
          <p:spPr bwMode="auto">
            <a:xfrm>
              <a:off x="2505075" y="4581525"/>
              <a:ext cx="215900" cy="12065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 bwMode="auto">
            <a:xfrm>
              <a:off x="2441575" y="4606925"/>
              <a:ext cx="228600" cy="222250"/>
            </a:xfrm>
            <a:prstGeom prst="ellipse">
              <a:avLst/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0" name="Блок-схема: альтернативный процесс 19"/>
            <p:cNvSpPr/>
            <p:nvPr/>
          </p:nvSpPr>
          <p:spPr bwMode="auto">
            <a:xfrm rot="2444068">
              <a:off x="2651125" y="4846638"/>
              <a:ext cx="147638" cy="69850"/>
            </a:xfrm>
            <a:prstGeom prst="flowChartAlternateProcess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4" name="Плюс 13"/>
            <p:cNvSpPr/>
            <p:nvPr/>
          </p:nvSpPr>
          <p:spPr bwMode="auto">
            <a:xfrm>
              <a:off x="2460625" y="4625975"/>
              <a:ext cx="190500" cy="187325"/>
            </a:xfrm>
            <a:prstGeom prst="mathPlus">
              <a:avLst/>
            </a:prstGeom>
            <a:solidFill>
              <a:srgbClr val="00B0F0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 dirty="0">
                <a:latin typeface="Arial" charset="0"/>
              </a:endParaRPr>
            </a:p>
          </p:txBody>
        </p:sp>
        <p:pic>
          <p:nvPicPr>
            <p:cNvPr id="4096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35663" y="4063313"/>
              <a:ext cx="105778" cy="10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1395656590"/>
              </p:ext>
            </p:extLst>
          </p:nvPr>
        </p:nvGraphicFramePr>
        <p:xfrm>
          <a:off x="319874" y="1059411"/>
          <a:ext cx="9306483" cy="803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251200" y="1883052"/>
            <a:ext cx="428466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58775" indent="-358775" defTabSz="915988">
              <a:buSzPct val="100000"/>
              <a:defRPr/>
            </a:pP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eDemiC"/>
              </a:rPr>
              <a:t>Матрица применения технологии ГСП</a:t>
            </a:r>
          </a:p>
          <a:p>
            <a:pPr marL="358775" indent="-358775" defTabSz="915988">
              <a:buSzPct val="150000"/>
              <a:defRPr/>
            </a:pPr>
            <a:endParaRPr lang="ru-RU" b="0" dirty="0">
              <a:solidFill>
                <a:srgbClr val="C00000"/>
              </a:solidFill>
              <a:latin typeface="EuropeDemiC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21617" y="6038486"/>
            <a:ext cx="48593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Условные обозначения:</a:t>
            </a:r>
          </a:p>
          <a:p>
            <a:pPr>
              <a:defRPr/>
            </a:pPr>
            <a:r>
              <a:rPr lang="ru-RU" sz="1200" b="0" dirty="0" smtClean="0">
                <a:latin typeface="EuropeDemiC"/>
              </a:rPr>
              <a:t>               – </a:t>
            </a:r>
            <a:r>
              <a:rPr lang="ru-RU" sz="1200" b="0" dirty="0">
                <a:latin typeface="EuropeDemiC"/>
              </a:rPr>
              <a:t>область применения ГСП </a:t>
            </a:r>
          </a:p>
          <a:p>
            <a:pPr>
              <a:defRPr/>
            </a:pPr>
            <a:r>
              <a:rPr lang="ru-RU" sz="1200" b="0" dirty="0">
                <a:latin typeface="EuropeDemiC"/>
              </a:rPr>
              <a:t>              </a:t>
            </a:r>
            <a:r>
              <a:rPr lang="ru-RU" sz="1200" b="0" dirty="0" smtClean="0">
                <a:latin typeface="EuropeDemiC"/>
              </a:rPr>
              <a:t> – </a:t>
            </a:r>
            <a:r>
              <a:rPr lang="ru-RU" sz="1200" b="0" dirty="0">
                <a:latin typeface="EuropeDemiC"/>
              </a:rPr>
              <a:t>область применения кумулятивной </a:t>
            </a:r>
            <a:r>
              <a:rPr lang="ru-RU" sz="1200" b="0" dirty="0" smtClean="0">
                <a:latin typeface="EuropeDemiC"/>
              </a:rPr>
              <a:t>перфорации</a:t>
            </a:r>
          </a:p>
          <a:p>
            <a:pPr>
              <a:defRPr/>
            </a:pPr>
            <a:r>
              <a:rPr lang="ru-RU" sz="1200" b="0" dirty="0" smtClean="0">
                <a:latin typeface="EuropeDemiC"/>
              </a:rPr>
              <a:t>   </a:t>
            </a:r>
            <a:r>
              <a:rPr lang="ru-RU" sz="1200" dirty="0" smtClean="0">
                <a:latin typeface="EuropeDemiC"/>
              </a:rPr>
              <a:t>1…6   </a:t>
            </a:r>
            <a:r>
              <a:rPr lang="ru-RU" sz="300" dirty="0" smtClean="0">
                <a:latin typeface="EuropeDemiC"/>
              </a:rPr>
              <a:t>      </a:t>
            </a:r>
            <a:r>
              <a:rPr lang="ru-RU" sz="1200" b="0" dirty="0" smtClean="0">
                <a:latin typeface="EuropeDemiC"/>
              </a:rPr>
              <a:t>– число каналов ГСП</a:t>
            </a:r>
          </a:p>
          <a:p>
            <a:pPr>
              <a:defRPr/>
            </a:pPr>
            <a:endParaRPr lang="ru-RU" sz="800" b="0" dirty="0">
              <a:latin typeface="EuropeDemiC"/>
            </a:endParaRPr>
          </a:p>
        </p:txBody>
      </p:sp>
      <p:pic>
        <p:nvPicPr>
          <p:cNvPr id="15367" name="Рисунок 2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27004" y="6321063"/>
            <a:ext cx="547687" cy="14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5034940" y="6498861"/>
            <a:ext cx="544512" cy="119062"/>
          </a:xfrm>
          <a:prstGeom prst="rect">
            <a:avLst/>
          </a:prstGeom>
          <a:solidFill>
            <a:srgbClr val="F869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4880952" y="6055948"/>
            <a:ext cx="4768850" cy="158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16200000" flipV="1">
            <a:off x="4541352" y="6408252"/>
            <a:ext cx="693468" cy="790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863600" y="2116764"/>
            <a:ext cx="88773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8775" indent="-358775" algn="ctr" defTabSz="915988">
              <a:buSzPct val="100000"/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eDemiC"/>
              </a:rPr>
              <a:t>(оптимальное количество каналов ГСП в сравнении с кумулятивной перфорацией)</a:t>
            </a: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344952" y="6338892"/>
            <a:ext cx="436098" cy="274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193801" y="107516"/>
            <a:ext cx="8449124" cy="657225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ru-RU" sz="2400" b="1" dirty="0" smtClean="0">
                <a:solidFill>
                  <a:srgbClr val="024498"/>
                </a:solidFill>
                <a:latin typeface="Century Gothic" pitchFamily="34" charset="0"/>
              </a:rPr>
              <a:t>Матрица применения технологии гидромеханической перфорации</a:t>
            </a:r>
            <a:endParaRPr lang="ru-RU" sz="2400" b="1" dirty="0">
              <a:solidFill>
                <a:srgbClr val="024498"/>
              </a:solidFill>
              <a:latin typeface="Century Gothic" pitchFamily="34" charset="0"/>
            </a:endParaRPr>
          </a:p>
        </p:txBody>
      </p:sp>
      <p:sp>
        <p:nvSpPr>
          <p:cNvPr id="29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16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788" y="1980389"/>
            <a:ext cx="241172" cy="24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5" y="1966119"/>
            <a:ext cx="315389" cy="31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901701" y="120216"/>
            <a:ext cx="8690424" cy="657225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ru-RU" sz="2400" b="1" dirty="0" smtClean="0">
                <a:solidFill>
                  <a:srgbClr val="024498"/>
                </a:solidFill>
                <a:latin typeface="Century Gothic" pitchFamily="34" charset="0"/>
              </a:rPr>
              <a:t>Результаты применения технологии гидромеханической перфорации</a:t>
            </a:r>
            <a:endParaRPr lang="ru-RU" sz="2400" b="1" dirty="0">
              <a:solidFill>
                <a:srgbClr val="024498"/>
              </a:solidFill>
              <a:latin typeface="Century Gothic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14" y="1930379"/>
            <a:ext cx="385474" cy="33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706644" y="5450418"/>
            <a:ext cx="857680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tx1"/>
              </a:buClr>
              <a:buSzPct val="100000"/>
              <a:buFont typeface="Courier New" pitchFamily="49" charset="0"/>
              <a:buChar char="-"/>
            </a:pPr>
            <a:r>
              <a:rPr lang="ru-RU" sz="1400" dirty="0">
                <a:latin typeface="Century Gothic" pitchFamily="34" charset="0"/>
              </a:rPr>
              <a:t>Средний ∆</a:t>
            </a:r>
            <a:r>
              <a:rPr lang="en-US" sz="1400" dirty="0">
                <a:latin typeface="Century Gothic" pitchFamily="34" charset="0"/>
              </a:rPr>
              <a:t>Q</a:t>
            </a:r>
            <a:r>
              <a:rPr lang="ru-RU" sz="1400" dirty="0">
                <a:latin typeface="Century Gothic" pitchFamily="34" charset="0"/>
              </a:rPr>
              <a:t>н = </a:t>
            </a:r>
            <a:r>
              <a:rPr lang="ru-RU" sz="1400" dirty="0" smtClean="0">
                <a:latin typeface="Century Gothic" pitchFamily="34" charset="0"/>
              </a:rPr>
              <a:t>15.2 </a:t>
            </a:r>
            <a:r>
              <a:rPr lang="ru-RU" sz="1400" dirty="0">
                <a:latin typeface="Century Gothic" pitchFamily="34" charset="0"/>
              </a:rPr>
              <a:t>т/</a:t>
            </a:r>
            <a:r>
              <a:rPr lang="ru-RU" sz="1400" dirty="0" err="1">
                <a:latin typeface="Century Gothic" pitchFamily="34" charset="0"/>
              </a:rPr>
              <a:t>сут</a:t>
            </a:r>
            <a:r>
              <a:rPr lang="en-US" sz="1400" dirty="0">
                <a:latin typeface="Century Gothic" pitchFamily="34" charset="0"/>
              </a:rPr>
              <a:t>;</a:t>
            </a:r>
          </a:p>
          <a:p>
            <a:pPr marL="285750" indent="-285750">
              <a:spcBef>
                <a:spcPts val="600"/>
              </a:spcBef>
              <a:buClr>
                <a:schemeClr val="tx1"/>
              </a:buClr>
              <a:buSzPct val="100000"/>
              <a:buFont typeface="Courier New" pitchFamily="49" charset="0"/>
              <a:buChar char="-"/>
            </a:pPr>
            <a:r>
              <a:rPr lang="en-US" sz="1400" dirty="0">
                <a:latin typeface="Century Gothic" pitchFamily="34" charset="0"/>
              </a:rPr>
              <a:t>Max </a:t>
            </a:r>
            <a:r>
              <a:rPr lang="ru-RU" sz="1400" dirty="0">
                <a:latin typeface="Century Gothic" pitchFamily="34" charset="0"/>
              </a:rPr>
              <a:t>∆</a:t>
            </a:r>
            <a:r>
              <a:rPr lang="en-US" sz="1400" dirty="0">
                <a:latin typeface="Century Gothic" pitchFamily="34" charset="0"/>
              </a:rPr>
              <a:t>Q</a:t>
            </a:r>
            <a:r>
              <a:rPr lang="ru-RU" sz="1400" dirty="0">
                <a:latin typeface="Century Gothic" pitchFamily="34" charset="0"/>
              </a:rPr>
              <a:t>н = 35 </a:t>
            </a:r>
            <a:r>
              <a:rPr lang="ru-RU" sz="1400" dirty="0" smtClean="0">
                <a:latin typeface="Century Gothic" pitchFamily="34" charset="0"/>
              </a:rPr>
              <a:t>т/</a:t>
            </a:r>
            <a:r>
              <a:rPr lang="ru-RU" sz="1400" dirty="0" err="1" smtClean="0">
                <a:latin typeface="Century Gothic" pitchFamily="34" charset="0"/>
              </a:rPr>
              <a:t>сут</a:t>
            </a:r>
            <a:r>
              <a:rPr lang="en-US" sz="1400" dirty="0" smtClean="0">
                <a:latin typeface="Century Gothic" pitchFamily="34" charset="0"/>
              </a:rPr>
              <a:t>;</a:t>
            </a:r>
          </a:p>
          <a:p>
            <a:pPr marL="285750" indent="-285750">
              <a:spcBef>
                <a:spcPts val="600"/>
              </a:spcBef>
              <a:buClr>
                <a:schemeClr val="tx1"/>
              </a:buClr>
              <a:buSzPct val="100000"/>
              <a:buFont typeface="Courier New" pitchFamily="49" charset="0"/>
              <a:buChar char="-"/>
            </a:pPr>
            <a:r>
              <a:rPr lang="ru-RU" sz="1400" dirty="0" smtClean="0">
                <a:latin typeface="Century Gothic" pitchFamily="34" charset="0"/>
              </a:rPr>
              <a:t>Увеличение </a:t>
            </a:r>
            <a:r>
              <a:rPr lang="en-US" sz="1400" dirty="0" smtClean="0">
                <a:latin typeface="Century Gothic" pitchFamily="34" charset="0"/>
              </a:rPr>
              <a:t>K</a:t>
            </a:r>
            <a:r>
              <a:rPr lang="ru-RU" sz="1400" baseline="-25000" dirty="0" smtClean="0">
                <a:latin typeface="Century Gothic" pitchFamily="34" charset="0"/>
              </a:rPr>
              <a:t>пр</a:t>
            </a:r>
            <a:r>
              <a:rPr lang="ru-RU" sz="1400" dirty="0" smtClean="0">
                <a:latin typeface="Century Gothic" pitchFamily="34" charset="0"/>
              </a:rPr>
              <a:t> (м</a:t>
            </a:r>
            <a:r>
              <a:rPr lang="ru-RU" sz="1400" baseline="30000" dirty="0" smtClean="0">
                <a:latin typeface="Century Gothic" pitchFamily="34" charset="0"/>
              </a:rPr>
              <a:t>3</a:t>
            </a:r>
            <a:r>
              <a:rPr lang="ru-RU" sz="1400" dirty="0" smtClean="0">
                <a:latin typeface="Century Gothic" pitchFamily="34" charset="0"/>
              </a:rPr>
              <a:t>/</a:t>
            </a:r>
            <a:r>
              <a:rPr lang="ru-RU" sz="1400" dirty="0" err="1" smtClean="0">
                <a:latin typeface="Century Gothic" pitchFamily="34" charset="0"/>
              </a:rPr>
              <a:t>сут</a:t>
            </a:r>
            <a:r>
              <a:rPr lang="ru-RU" sz="1400" dirty="0" smtClean="0">
                <a:latin typeface="Century Gothic" pitchFamily="34" charset="0"/>
              </a:rPr>
              <a:t>/</a:t>
            </a:r>
            <a:r>
              <a:rPr lang="ru-RU" sz="1400" dirty="0" err="1" smtClean="0">
                <a:latin typeface="Century Gothic" pitchFamily="34" charset="0"/>
              </a:rPr>
              <a:t>атм</a:t>
            </a:r>
            <a:r>
              <a:rPr lang="ru-RU" sz="1400" dirty="0" smtClean="0">
                <a:latin typeface="Century Gothic" pitchFamily="34" charset="0"/>
              </a:rPr>
              <a:t>) в 1.8 раза.</a:t>
            </a:r>
            <a:endParaRPr lang="ru-RU" sz="1400" dirty="0">
              <a:latin typeface="Century Gothic" pitchFamily="34" charset="0"/>
            </a:endParaRPr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17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299" y="1227723"/>
            <a:ext cx="9161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В период 2010 – 2012 г. ООО «Горизонталь» проведено 54 </a:t>
            </a:r>
            <a:r>
              <a:rPr lang="ru-RU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скв</a:t>
            </a:r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itchFamily="34" charset="0"/>
              </a:rPr>
              <a:t> -операции, просверлено 205 каналов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25416901"/>
              </p:ext>
            </p:extLst>
          </p:nvPr>
        </p:nvGraphicFramePr>
        <p:xfrm>
          <a:off x="589417" y="2122430"/>
          <a:ext cx="9208141" cy="327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747000" y="1778000"/>
            <a:ext cx="1308100" cy="50074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40168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73" name="Picture 41"/>
          <p:cNvPicPr>
            <a:picLocks noChangeAspect="1" noChangeArrowheads="1"/>
          </p:cNvPicPr>
          <p:nvPr/>
        </p:nvPicPr>
        <p:blipFill rotWithShape="1">
          <a:blip r:embed="rId3" cstate="print"/>
          <a:srcRect b="26873"/>
          <a:stretch/>
        </p:blipFill>
        <p:spPr bwMode="auto">
          <a:xfrm>
            <a:off x="3768059" y="1833758"/>
            <a:ext cx="3122613" cy="79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01671659"/>
              </p:ext>
            </p:extLst>
          </p:nvPr>
        </p:nvGraphicFramePr>
        <p:xfrm>
          <a:off x="477411" y="1279256"/>
          <a:ext cx="6572318" cy="1619250"/>
        </p:xfrm>
        <a:graphic>
          <a:graphicData uri="http://schemas.openxmlformats.org/drawingml/2006/table">
            <a:tbl>
              <a:tblPr/>
              <a:tblGrid>
                <a:gridCol w="3267028"/>
                <a:gridCol w="3305290"/>
              </a:tblGrid>
              <a:tr h="539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  <a:cs typeface="Times New Roman" pitchFamily="18" charset="0"/>
                        </a:rPr>
                        <a:t>Количество операций в год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A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  <a:cs typeface="Times New Roman" pitchFamily="18" charset="0"/>
                        </a:rPr>
                        <a:t>Эффект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  <a:cs typeface="Times New Roman" pitchFamily="18" charset="0"/>
                        </a:rPr>
                        <a:t>, млн.руб.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A90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  <a:cs typeface="Times New Roman" pitchFamily="18" charset="0"/>
                        </a:rPr>
                        <a:t>195.5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  <a:cs typeface="Times New Roman" pitchFamily="18" charset="0"/>
                        </a:rPr>
                        <a:t>30.4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  <a:cs typeface="Times New Roman" pitchFamily="18" charset="0"/>
                        </a:rPr>
                        <a:t>65.2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  <a:cs typeface="Times New Roman" pitchFamily="18" charset="0"/>
                        </a:rPr>
                        <a:t>120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  <a:cs typeface="Times New Roman" pitchFamily="18" charset="0"/>
                        </a:rPr>
                        <a:t>391.1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441" name="Заголовок 1"/>
          <p:cNvSpPr>
            <a:spLocks noGrp="1"/>
          </p:cNvSpPr>
          <p:nvPr>
            <p:ph type="title"/>
          </p:nvPr>
        </p:nvSpPr>
        <p:spPr bwMode="auto">
          <a:xfrm>
            <a:off x="2064445" y="124527"/>
            <a:ext cx="7657766" cy="6397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ru-RU" sz="2400" b="1" dirty="0" smtClean="0">
                <a:solidFill>
                  <a:srgbClr val="024498"/>
                </a:solidFill>
                <a:latin typeface="Century Gothic" pitchFamily="34" charset="0"/>
              </a:rPr>
              <a:t>Оценка </a:t>
            </a:r>
            <a:r>
              <a:rPr lang="ru-RU" sz="2400" b="1" dirty="0">
                <a:solidFill>
                  <a:srgbClr val="024498"/>
                </a:solidFill>
                <a:latin typeface="Century Gothic" pitchFamily="34" charset="0"/>
              </a:rPr>
              <a:t>экономической </a:t>
            </a:r>
            <a:r>
              <a:rPr lang="ru-RU" sz="2400" b="1" dirty="0" smtClean="0">
                <a:solidFill>
                  <a:srgbClr val="024498"/>
                </a:solidFill>
                <a:latin typeface="Century Gothic" pitchFamily="34" charset="0"/>
              </a:rPr>
              <a:t>эффективности от применения гидромеханической перфорации</a:t>
            </a:r>
            <a:endParaRPr lang="ru-RU" sz="2400" b="1" dirty="0">
              <a:solidFill>
                <a:srgbClr val="024498"/>
              </a:solidFill>
              <a:latin typeface="Century Gothic" pitchFamily="34" charset="0"/>
            </a:endParaRPr>
          </a:p>
        </p:txBody>
      </p:sp>
      <p:sp>
        <p:nvSpPr>
          <p:cNvPr id="17442" name="Rectangle 2"/>
          <p:cNvSpPr>
            <a:spLocks noChangeArrowheads="1"/>
          </p:cNvSpPr>
          <p:nvPr/>
        </p:nvSpPr>
        <p:spPr bwMode="auto">
          <a:xfrm>
            <a:off x="4860635" y="-169277"/>
            <a:ext cx="1847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/>
          </a:p>
        </p:txBody>
      </p:sp>
      <p:sp>
        <p:nvSpPr>
          <p:cNvPr id="17443" name="Text Box 13"/>
          <p:cNvSpPr txBox="1">
            <a:spLocks noChangeArrowheads="1"/>
          </p:cNvSpPr>
          <p:nvPr/>
        </p:nvSpPr>
        <p:spPr bwMode="auto">
          <a:xfrm>
            <a:off x="273050" y="3237169"/>
            <a:ext cx="9632950" cy="328166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dirty="0">
                <a:latin typeface="EuropeDemiC"/>
              </a:rPr>
              <a:t>Оценка годового экономического эффекта </a:t>
            </a:r>
          </a:p>
          <a:p>
            <a:pPr>
              <a:lnSpc>
                <a:spcPct val="105000"/>
              </a:lnSpc>
              <a:spcBef>
                <a:spcPct val="20000"/>
              </a:spcBef>
            </a:pPr>
            <a:r>
              <a:rPr lang="en-US" sz="1400" dirty="0">
                <a:latin typeface="EuropeDemiC"/>
              </a:rPr>
              <a:t>N</a:t>
            </a:r>
            <a:r>
              <a:rPr lang="ru-RU" sz="1400" b="0" dirty="0">
                <a:latin typeface="EuropeDemiC"/>
              </a:rPr>
              <a:t> – количество скважин в год под </a:t>
            </a:r>
            <a:r>
              <a:rPr lang="ru-RU" sz="1400" b="0" dirty="0" smtClean="0">
                <a:latin typeface="EuropeDemiC"/>
              </a:rPr>
              <a:t>гидромеханическую перфорацию                                                 120 </a:t>
            </a:r>
            <a:r>
              <a:rPr lang="ru-RU" sz="1400" b="0" dirty="0" err="1" smtClean="0">
                <a:latin typeface="EuropeDemiC"/>
              </a:rPr>
              <a:t>скв</a:t>
            </a:r>
            <a:r>
              <a:rPr lang="ru-RU" sz="1400" b="0" dirty="0" smtClean="0">
                <a:latin typeface="EuropeDemiC"/>
              </a:rPr>
              <a:t>. </a:t>
            </a:r>
            <a:endParaRPr lang="ru-RU" sz="1400" b="0" dirty="0">
              <a:latin typeface="EuropeDemiC"/>
            </a:endParaRPr>
          </a:p>
          <a:p>
            <a:pPr>
              <a:lnSpc>
                <a:spcPct val="105000"/>
              </a:lnSpc>
              <a:spcBef>
                <a:spcPct val="20000"/>
              </a:spcBef>
            </a:pPr>
            <a:r>
              <a:rPr lang="ru-RU" sz="1400" dirty="0">
                <a:latin typeface="EuropeDemiC"/>
              </a:rPr>
              <a:t>О</a:t>
            </a:r>
            <a:r>
              <a:rPr lang="ru-RU" sz="1400" b="0" dirty="0">
                <a:latin typeface="EuropeDemiC"/>
              </a:rPr>
              <a:t> – ожидаемый прирост дебита нефти от стимуляции </a:t>
            </a:r>
            <a:r>
              <a:rPr lang="ru-RU" sz="1400" b="0" dirty="0" smtClean="0">
                <a:latin typeface="EuropeDemiC"/>
              </a:rPr>
              <a:t>             </a:t>
            </a:r>
            <a:r>
              <a:rPr lang="ru-RU" sz="1400" b="0" dirty="0">
                <a:latin typeface="EuropeDemiC"/>
              </a:rPr>
              <a:t>	</a:t>
            </a:r>
            <a:r>
              <a:rPr lang="ru-RU" sz="1400" b="0" dirty="0" smtClean="0">
                <a:latin typeface="EuropeDemiC"/>
              </a:rPr>
              <a:t>                                                    7 </a:t>
            </a:r>
            <a:r>
              <a:rPr lang="ru-RU" sz="1400" b="0" dirty="0">
                <a:latin typeface="EuropeDemiC"/>
              </a:rPr>
              <a:t>т/</a:t>
            </a:r>
            <a:r>
              <a:rPr lang="ru-RU" sz="1400" b="0" dirty="0" err="1">
                <a:latin typeface="EuropeDemiC"/>
              </a:rPr>
              <a:t>сут</a:t>
            </a:r>
            <a:endParaRPr lang="ru-RU" sz="1400" b="0" dirty="0">
              <a:latin typeface="EuropeDemiC"/>
            </a:endParaRPr>
          </a:p>
          <a:p>
            <a:pPr>
              <a:lnSpc>
                <a:spcPct val="105000"/>
              </a:lnSpc>
              <a:spcBef>
                <a:spcPct val="20000"/>
              </a:spcBef>
            </a:pPr>
            <a:r>
              <a:rPr lang="ru-RU" sz="1400" dirty="0">
                <a:latin typeface="EuropeDemiC"/>
              </a:rPr>
              <a:t>К</a:t>
            </a:r>
            <a:r>
              <a:rPr lang="ru-RU" sz="1400" baseline="-25000" dirty="0">
                <a:latin typeface="EuropeDemiC"/>
              </a:rPr>
              <a:t>1</a:t>
            </a:r>
            <a:r>
              <a:rPr lang="ru-RU" sz="1400" b="0" dirty="0">
                <a:latin typeface="EuropeDemiC"/>
              </a:rPr>
              <a:t> – коэффициент эксплуатации					</a:t>
            </a:r>
            <a:r>
              <a:rPr lang="ru-RU" sz="1400" b="0" dirty="0" smtClean="0">
                <a:latin typeface="EuropeDemiC"/>
              </a:rPr>
              <a:t>                                  0</a:t>
            </a:r>
            <a:r>
              <a:rPr lang="en-US" sz="1400" b="0" dirty="0" smtClean="0">
                <a:latin typeface="EuropeDemiC"/>
              </a:rPr>
              <a:t>.</a:t>
            </a:r>
            <a:r>
              <a:rPr lang="ru-RU" sz="1400" b="0" dirty="0" smtClean="0">
                <a:latin typeface="EuropeDemiC"/>
              </a:rPr>
              <a:t>95</a:t>
            </a:r>
            <a:endParaRPr lang="ru-RU" sz="1400" b="0" dirty="0">
              <a:latin typeface="EuropeDemiC"/>
            </a:endParaRPr>
          </a:p>
          <a:p>
            <a:pPr>
              <a:lnSpc>
                <a:spcPct val="105000"/>
              </a:lnSpc>
              <a:spcBef>
                <a:spcPct val="20000"/>
              </a:spcBef>
            </a:pPr>
            <a:r>
              <a:rPr lang="ru-RU" sz="1400" dirty="0">
                <a:latin typeface="EuropeDemiC"/>
              </a:rPr>
              <a:t>К</a:t>
            </a:r>
            <a:r>
              <a:rPr lang="ru-RU" sz="1400" baseline="-25000" dirty="0">
                <a:latin typeface="EuropeDemiC"/>
              </a:rPr>
              <a:t>2</a:t>
            </a:r>
            <a:r>
              <a:rPr lang="ru-RU" sz="1400" b="0" dirty="0">
                <a:latin typeface="EuropeDemiC"/>
              </a:rPr>
              <a:t> – коэффициент падения в год					</a:t>
            </a:r>
            <a:r>
              <a:rPr lang="ru-RU" sz="1400" b="0" dirty="0" smtClean="0">
                <a:latin typeface="EuropeDemiC"/>
              </a:rPr>
              <a:t>                                  0.75</a:t>
            </a:r>
            <a:endParaRPr lang="ru-RU" sz="1400" b="0" dirty="0">
              <a:latin typeface="EuropeDemiC"/>
            </a:endParaRPr>
          </a:p>
          <a:p>
            <a:pPr>
              <a:lnSpc>
                <a:spcPct val="105000"/>
              </a:lnSpc>
              <a:spcBef>
                <a:spcPct val="20000"/>
              </a:spcBef>
            </a:pPr>
            <a:r>
              <a:rPr lang="ru-RU" sz="1400" dirty="0">
                <a:latin typeface="EuropeDemiC"/>
              </a:rPr>
              <a:t>Д</a:t>
            </a:r>
            <a:r>
              <a:rPr lang="ru-RU" sz="1400" b="0" dirty="0">
                <a:latin typeface="EuropeDemiC"/>
              </a:rPr>
              <a:t> – количество суток в году						</a:t>
            </a:r>
            <a:r>
              <a:rPr lang="ru-RU" sz="1400" b="0" dirty="0" smtClean="0">
                <a:latin typeface="EuropeDemiC"/>
              </a:rPr>
              <a:t>               365 </a:t>
            </a:r>
            <a:r>
              <a:rPr lang="ru-RU" sz="1400" b="0" dirty="0" err="1">
                <a:latin typeface="EuropeDemiC"/>
              </a:rPr>
              <a:t>сут</a:t>
            </a:r>
            <a:endParaRPr lang="ru-RU" sz="1400" b="0" dirty="0">
              <a:latin typeface="EuropeDemiC"/>
            </a:endParaRPr>
          </a:p>
          <a:p>
            <a:pPr>
              <a:lnSpc>
                <a:spcPct val="105000"/>
              </a:lnSpc>
              <a:spcBef>
                <a:spcPct val="20000"/>
              </a:spcBef>
              <a:tabLst>
                <a:tab pos="8074025" algn="l"/>
              </a:tabLst>
            </a:pPr>
            <a:r>
              <a:rPr lang="ru-RU" sz="1400" dirty="0">
                <a:latin typeface="EuropeDemiC"/>
              </a:rPr>
              <a:t>В</a:t>
            </a:r>
            <a:r>
              <a:rPr lang="ru-RU" sz="1400" b="0" dirty="0">
                <a:latin typeface="EuropeDemiC"/>
              </a:rPr>
              <a:t> – внутренняя стоимость </a:t>
            </a:r>
            <a:r>
              <a:rPr lang="ru-RU" sz="1400" b="0" dirty="0" smtClean="0">
                <a:latin typeface="EuropeDemiC"/>
              </a:rPr>
              <a:t>1-ой </a:t>
            </a:r>
            <a:r>
              <a:rPr lang="ru-RU" sz="1400" b="0" dirty="0">
                <a:latin typeface="EuropeDemiC"/>
              </a:rPr>
              <a:t>тонны нефти (</a:t>
            </a:r>
            <a:r>
              <a:rPr lang="en-US" sz="1400" b="0" dirty="0" err="1">
                <a:latin typeface="EuropeDemiC"/>
              </a:rPr>
              <a:t>NetBack</a:t>
            </a:r>
            <a:r>
              <a:rPr lang="ru-RU" sz="1400" b="0" dirty="0">
                <a:latin typeface="EuropeDemiC"/>
              </a:rPr>
              <a:t>)	</a:t>
            </a:r>
            <a:r>
              <a:rPr lang="ru-RU" sz="1400" b="0" dirty="0" smtClean="0">
                <a:latin typeface="EuropeDemiC"/>
              </a:rPr>
              <a:t>3.040 тыс.руб.</a:t>
            </a:r>
            <a:endParaRPr lang="ru-RU" sz="1400" b="0" dirty="0">
              <a:latin typeface="EuropeDemiC"/>
            </a:endParaRPr>
          </a:p>
          <a:p>
            <a:pPr>
              <a:lnSpc>
                <a:spcPct val="105000"/>
              </a:lnSpc>
              <a:spcBef>
                <a:spcPct val="20000"/>
              </a:spcBef>
            </a:pPr>
            <a:r>
              <a:rPr lang="en-US" sz="1400" dirty="0">
                <a:latin typeface="EuropeDemiC"/>
              </a:rPr>
              <a:t>$</a:t>
            </a:r>
            <a:r>
              <a:rPr lang="ru-RU" sz="1400" b="0" dirty="0">
                <a:latin typeface="EuropeDemiC"/>
              </a:rPr>
              <a:t> – средняя стоимость </a:t>
            </a:r>
            <a:r>
              <a:rPr lang="ru-RU" sz="1400" b="0" dirty="0" smtClean="0">
                <a:latin typeface="EuropeDemiC"/>
              </a:rPr>
              <a:t>1-ой </a:t>
            </a:r>
            <a:r>
              <a:rPr lang="ru-RU" sz="1400" b="0" dirty="0" err="1">
                <a:latin typeface="EuropeDemiC"/>
              </a:rPr>
              <a:t>скважино-операции</a:t>
            </a:r>
            <a:r>
              <a:rPr lang="ru-RU" sz="1400" b="0" dirty="0">
                <a:latin typeface="EuropeDemiC"/>
              </a:rPr>
              <a:t>				</a:t>
            </a:r>
            <a:r>
              <a:rPr lang="ru-RU" sz="1400" b="0" dirty="0" smtClean="0">
                <a:latin typeface="EuropeDemiC"/>
              </a:rPr>
              <a:t>               2</a:t>
            </a:r>
            <a:r>
              <a:rPr lang="en-US" sz="1400" b="0" dirty="0" smtClean="0">
                <a:latin typeface="EuropeDemiC"/>
              </a:rPr>
              <a:t> </a:t>
            </a:r>
            <a:r>
              <a:rPr lang="ru-RU" sz="1400" b="0" dirty="0">
                <a:latin typeface="EuropeDemiC"/>
              </a:rPr>
              <a:t>275</a:t>
            </a:r>
            <a:r>
              <a:rPr lang="en-US" sz="1400" b="0" dirty="0">
                <a:latin typeface="EuropeDemiC"/>
              </a:rPr>
              <a:t> </a:t>
            </a:r>
            <a:r>
              <a:rPr lang="ru-RU" sz="1400" b="0" dirty="0" smtClean="0">
                <a:latin typeface="EuropeDemiC"/>
              </a:rPr>
              <a:t>тыс.руб.</a:t>
            </a:r>
            <a:endParaRPr lang="ru-RU" sz="1400" b="0" dirty="0">
              <a:latin typeface="EuropeDemiC"/>
            </a:endParaRPr>
          </a:p>
          <a:p>
            <a:pPr>
              <a:lnSpc>
                <a:spcPct val="105000"/>
              </a:lnSpc>
              <a:spcBef>
                <a:spcPct val="20000"/>
              </a:spcBef>
            </a:pPr>
            <a:r>
              <a:rPr lang="ru-RU" sz="1400" dirty="0">
                <a:latin typeface="EuropeDemiC"/>
              </a:rPr>
              <a:t>Э</a:t>
            </a:r>
            <a:r>
              <a:rPr lang="ru-RU" sz="1400" b="0" dirty="0">
                <a:latin typeface="EuropeDemiC"/>
              </a:rPr>
              <a:t> – годовой эффект от успешной реализации проекта			</a:t>
            </a:r>
          </a:p>
          <a:p>
            <a:pPr>
              <a:lnSpc>
                <a:spcPct val="105000"/>
              </a:lnSpc>
              <a:spcBef>
                <a:spcPct val="20000"/>
              </a:spcBef>
            </a:pPr>
            <a:endParaRPr lang="ru-RU" sz="300" dirty="0">
              <a:latin typeface="EuropeDemiC"/>
            </a:endParaRPr>
          </a:p>
          <a:p>
            <a:pPr>
              <a:lnSpc>
                <a:spcPct val="105000"/>
              </a:lnSpc>
              <a:spcBef>
                <a:spcPct val="20000"/>
              </a:spcBef>
            </a:pPr>
            <a:endParaRPr lang="ru-RU" sz="1400" dirty="0">
              <a:latin typeface="EuropeDemiC"/>
            </a:endParaRPr>
          </a:p>
          <a:p>
            <a:pPr>
              <a:lnSpc>
                <a:spcPct val="105000"/>
              </a:lnSpc>
              <a:spcBef>
                <a:spcPct val="20000"/>
              </a:spcBef>
            </a:pPr>
            <a:endParaRPr lang="ru-RU" sz="300" dirty="0" smtClean="0">
              <a:latin typeface="EuropeDemiC"/>
            </a:endParaRPr>
          </a:p>
          <a:p>
            <a:pPr>
              <a:lnSpc>
                <a:spcPct val="105000"/>
              </a:lnSpc>
              <a:spcBef>
                <a:spcPct val="20000"/>
              </a:spcBef>
            </a:pPr>
            <a:r>
              <a:rPr lang="ru-RU" dirty="0" smtClean="0">
                <a:latin typeface="EuropeDemiC"/>
              </a:rPr>
              <a:t>Э </a:t>
            </a:r>
            <a:r>
              <a:rPr lang="ru-RU" dirty="0">
                <a:latin typeface="EuropeDemiC"/>
              </a:rPr>
              <a:t>= </a:t>
            </a:r>
            <a:r>
              <a:rPr lang="en-US" dirty="0" smtClean="0">
                <a:latin typeface="EuropeDemiC"/>
              </a:rPr>
              <a:t>N*(O*K</a:t>
            </a:r>
            <a:r>
              <a:rPr lang="en-US" baseline="-25000" dirty="0" smtClean="0">
                <a:latin typeface="EuropeDemiC"/>
              </a:rPr>
              <a:t>1</a:t>
            </a:r>
            <a:r>
              <a:rPr lang="en-US" dirty="0" smtClean="0">
                <a:latin typeface="EuropeDemiC"/>
              </a:rPr>
              <a:t>*K</a:t>
            </a:r>
            <a:r>
              <a:rPr lang="en-US" baseline="-25000" dirty="0" smtClean="0">
                <a:latin typeface="EuropeDemiC"/>
              </a:rPr>
              <a:t>2</a:t>
            </a:r>
            <a:r>
              <a:rPr lang="en-US" dirty="0" smtClean="0">
                <a:latin typeface="EuropeDemiC"/>
              </a:rPr>
              <a:t>*</a:t>
            </a:r>
            <a:r>
              <a:rPr lang="ru-RU" dirty="0">
                <a:latin typeface="EuropeDemiC"/>
              </a:rPr>
              <a:t>Д</a:t>
            </a:r>
            <a:r>
              <a:rPr lang="en-US" dirty="0">
                <a:latin typeface="EuropeDemiC"/>
              </a:rPr>
              <a:t>*</a:t>
            </a:r>
            <a:r>
              <a:rPr lang="ru-RU" dirty="0" smtClean="0">
                <a:latin typeface="EuropeDemiC"/>
              </a:rPr>
              <a:t>В </a:t>
            </a:r>
            <a:r>
              <a:rPr lang="ru-RU" dirty="0">
                <a:latin typeface="EuropeDemiC"/>
              </a:rPr>
              <a:t>- </a:t>
            </a:r>
            <a:r>
              <a:rPr lang="en-US" dirty="0" smtClean="0">
                <a:latin typeface="EuropeDemiC"/>
              </a:rPr>
              <a:t>$)</a:t>
            </a:r>
            <a:r>
              <a:rPr lang="ru-RU" dirty="0" smtClean="0">
                <a:latin typeface="EuropeDemiC"/>
              </a:rPr>
              <a:t> </a:t>
            </a:r>
            <a:r>
              <a:rPr lang="ru-RU" dirty="0">
                <a:latin typeface="EuropeDemiC"/>
              </a:rPr>
              <a:t>= </a:t>
            </a:r>
            <a:r>
              <a:rPr lang="ru-RU" dirty="0" smtClean="0">
                <a:latin typeface="EuropeDemiC"/>
              </a:rPr>
              <a:t>391.1 млн.руб./</a:t>
            </a:r>
            <a:r>
              <a:rPr lang="ru-RU" dirty="0">
                <a:latin typeface="EuropeDemiC"/>
              </a:rPr>
              <a:t>год</a:t>
            </a:r>
          </a:p>
        </p:txBody>
      </p:sp>
      <p:grpSp>
        <p:nvGrpSpPr>
          <p:cNvPr id="17444" name="Group 10"/>
          <p:cNvGrpSpPr>
            <a:grpSpLocks/>
          </p:cNvGrpSpPr>
          <p:nvPr/>
        </p:nvGrpSpPr>
        <p:grpSpPr bwMode="auto">
          <a:xfrm>
            <a:off x="370744" y="3119807"/>
            <a:ext cx="9246206" cy="73025"/>
            <a:chOff x="262" y="3249"/>
            <a:chExt cx="5761" cy="24"/>
          </a:xfrm>
        </p:grpSpPr>
        <p:sp>
          <p:nvSpPr>
            <p:cNvPr id="17448" name="Line 11"/>
            <p:cNvSpPr>
              <a:spLocks noChangeShapeType="1"/>
            </p:cNvSpPr>
            <p:nvPr/>
          </p:nvSpPr>
          <p:spPr bwMode="auto">
            <a:xfrm>
              <a:off x="262" y="3249"/>
              <a:ext cx="5761" cy="0"/>
            </a:xfrm>
            <a:prstGeom prst="line">
              <a:avLst/>
            </a:prstGeom>
            <a:noFill/>
            <a:ln w="19050">
              <a:solidFill>
                <a:srgbClr val="ECDA9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49" name="Line 12"/>
            <p:cNvSpPr>
              <a:spLocks noChangeShapeType="1"/>
            </p:cNvSpPr>
            <p:nvPr/>
          </p:nvSpPr>
          <p:spPr bwMode="auto">
            <a:xfrm>
              <a:off x="262" y="3273"/>
              <a:ext cx="5761" cy="0"/>
            </a:xfrm>
            <a:prstGeom prst="line">
              <a:avLst/>
            </a:prstGeom>
            <a:noFill/>
            <a:ln w="19050">
              <a:solidFill>
                <a:srgbClr val="ECDA9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7445" name="Group 10"/>
          <p:cNvGrpSpPr>
            <a:grpSpLocks/>
          </p:cNvGrpSpPr>
          <p:nvPr/>
        </p:nvGrpSpPr>
        <p:grpSpPr bwMode="auto">
          <a:xfrm>
            <a:off x="368301" y="5768977"/>
            <a:ext cx="9248649" cy="73025"/>
            <a:chOff x="262" y="3249"/>
            <a:chExt cx="5761" cy="24"/>
          </a:xfrm>
        </p:grpSpPr>
        <p:sp>
          <p:nvSpPr>
            <p:cNvPr id="17446" name="Line 11"/>
            <p:cNvSpPr>
              <a:spLocks noChangeShapeType="1"/>
            </p:cNvSpPr>
            <p:nvPr/>
          </p:nvSpPr>
          <p:spPr bwMode="auto">
            <a:xfrm>
              <a:off x="262" y="3249"/>
              <a:ext cx="5761" cy="0"/>
            </a:xfrm>
            <a:prstGeom prst="line">
              <a:avLst/>
            </a:prstGeom>
            <a:noFill/>
            <a:ln w="19050">
              <a:solidFill>
                <a:srgbClr val="ECDA9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47" name="Line 12"/>
            <p:cNvSpPr>
              <a:spLocks noChangeShapeType="1"/>
            </p:cNvSpPr>
            <p:nvPr/>
          </p:nvSpPr>
          <p:spPr bwMode="auto">
            <a:xfrm>
              <a:off x="262" y="3273"/>
              <a:ext cx="5761" cy="0"/>
            </a:xfrm>
            <a:prstGeom prst="line">
              <a:avLst/>
            </a:prstGeom>
            <a:noFill/>
            <a:ln w="19050">
              <a:solidFill>
                <a:srgbClr val="ECDA9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" name="Прямоугольник 12"/>
          <p:cNvSpPr/>
          <p:nvPr/>
        </p:nvSpPr>
        <p:spPr bwMode="auto">
          <a:xfrm>
            <a:off x="0" y="6583680"/>
            <a:ext cx="436098" cy="274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7844" y="1161221"/>
            <a:ext cx="2456000" cy="17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18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Заголовок 1"/>
          <p:cNvSpPr>
            <a:spLocks noGrp="1"/>
          </p:cNvSpPr>
          <p:nvPr>
            <p:ph type="title"/>
          </p:nvPr>
        </p:nvSpPr>
        <p:spPr>
          <a:xfrm>
            <a:off x="1504950" y="100063"/>
            <a:ext cx="8253959" cy="6572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r"/>
            <a:r>
              <a:rPr lang="ru-RU" sz="2400" b="1" dirty="0">
                <a:solidFill>
                  <a:srgbClr val="024498"/>
                </a:solidFill>
                <a:latin typeface="Century Gothic" pitchFamily="34" charset="0"/>
              </a:rPr>
              <a:t>Перспективы развития технологии </a:t>
            </a:r>
            <a:r>
              <a:rPr lang="ru-RU" sz="2400" b="1" dirty="0" smtClean="0">
                <a:solidFill>
                  <a:srgbClr val="024498"/>
                </a:solidFill>
                <a:latin typeface="Century Gothic" pitchFamily="34" charset="0"/>
              </a:rPr>
              <a:t>гидромеханической перфорации</a:t>
            </a:r>
            <a:endParaRPr lang="ru-RU" sz="2400" b="1" dirty="0">
              <a:solidFill>
                <a:srgbClr val="024498"/>
              </a:solidFill>
              <a:latin typeface="Century Gothic" pitchFamily="34" charset="0"/>
            </a:endParaRPr>
          </a:p>
        </p:txBody>
      </p:sp>
      <p:sp>
        <p:nvSpPr>
          <p:cNvPr id="153" name="TextBox 13"/>
          <p:cNvSpPr txBox="1"/>
          <p:nvPr/>
        </p:nvSpPr>
        <p:spPr>
          <a:xfrm>
            <a:off x="3556895" y="352566"/>
            <a:ext cx="28974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0" dirty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$</a:t>
            </a:r>
            <a:endParaRPr lang="ru-RU" sz="36000" baseline="-250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188" name="Группа 187"/>
          <p:cNvGrpSpPr/>
          <p:nvPr/>
        </p:nvGrpSpPr>
        <p:grpSpPr>
          <a:xfrm>
            <a:off x="450488" y="1172661"/>
            <a:ext cx="9074513" cy="5355908"/>
            <a:chOff x="450488" y="1042035"/>
            <a:chExt cx="9074512" cy="5355908"/>
          </a:xfrm>
        </p:grpSpPr>
        <p:cxnSp>
          <p:nvCxnSpPr>
            <p:cNvPr id="142" name="Прямая соединительная линия 141"/>
            <p:cNvCxnSpPr/>
            <p:nvPr/>
          </p:nvCxnSpPr>
          <p:spPr>
            <a:xfrm>
              <a:off x="810814" y="4611006"/>
              <a:ext cx="837581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Прямая соединительная линия 142"/>
            <p:cNvCxnSpPr/>
            <p:nvPr/>
          </p:nvCxnSpPr>
          <p:spPr>
            <a:xfrm>
              <a:off x="777794" y="3785506"/>
              <a:ext cx="837581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Прямая соединительная линия 143"/>
            <p:cNvCxnSpPr/>
            <p:nvPr/>
          </p:nvCxnSpPr>
          <p:spPr>
            <a:xfrm>
              <a:off x="790575" y="4188731"/>
              <a:ext cx="837581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Прямая соединительная линия 144"/>
            <p:cNvCxnSpPr/>
            <p:nvPr/>
          </p:nvCxnSpPr>
          <p:spPr>
            <a:xfrm>
              <a:off x="772714" y="3341006"/>
              <a:ext cx="837581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Прямая соединительная линия 145"/>
            <p:cNvCxnSpPr/>
            <p:nvPr/>
          </p:nvCxnSpPr>
          <p:spPr>
            <a:xfrm>
              <a:off x="739694" y="2452006"/>
              <a:ext cx="837581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Прямая соединительная линия 146"/>
            <p:cNvCxnSpPr/>
            <p:nvPr/>
          </p:nvCxnSpPr>
          <p:spPr>
            <a:xfrm>
              <a:off x="752475" y="2880631"/>
              <a:ext cx="837581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Прямая соединительная линия 147"/>
            <p:cNvCxnSpPr/>
            <p:nvPr/>
          </p:nvCxnSpPr>
          <p:spPr>
            <a:xfrm>
              <a:off x="734614" y="2007506"/>
              <a:ext cx="837581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Прямая соединительная линия 149"/>
            <p:cNvCxnSpPr/>
            <p:nvPr/>
          </p:nvCxnSpPr>
          <p:spPr>
            <a:xfrm>
              <a:off x="734695" y="1578294"/>
              <a:ext cx="837581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Прямая соединительная линия 125"/>
            <p:cNvCxnSpPr/>
            <p:nvPr/>
          </p:nvCxnSpPr>
          <p:spPr>
            <a:xfrm>
              <a:off x="815894" y="5055506"/>
              <a:ext cx="837581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828675" y="5484131"/>
              <a:ext cx="837581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25" name="Прямая соединительная линия 38924"/>
            <p:cNvCxnSpPr/>
            <p:nvPr/>
          </p:nvCxnSpPr>
          <p:spPr>
            <a:xfrm>
              <a:off x="1582057" y="1231900"/>
              <a:ext cx="0" cy="498792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/>
            <p:cNvCxnSpPr/>
            <p:nvPr/>
          </p:nvCxnSpPr>
          <p:spPr>
            <a:xfrm>
              <a:off x="1981200" y="1231900"/>
              <a:ext cx="0" cy="498792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>
              <a:off x="2387318" y="1231899"/>
              <a:ext cx="0" cy="498792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2786461" y="1231899"/>
              <a:ext cx="0" cy="498792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/>
            <p:cNvCxnSpPr/>
            <p:nvPr/>
          </p:nvCxnSpPr>
          <p:spPr>
            <a:xfrm>
              <a:off x="3571713" y="1238568"/>
              <a:ext cx="0" cy="498125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/>
            <p:nvPr/>
          </p:nvCxnSpPr>
          <p:spPr>
            <a:xfrm>
              <a:off x="3977831" y="1238567"/>
              <a:ext cx="0" cy="498125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>
              <a:off x="4376974" y="1238567"/>
              <a:ext cx="0" cy="498125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>
              <a:off x="4769757" y="1231901"/>
              <a:ext cx="0" cy="498792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5163820" y="1195706"/>
              <a:ext cx="0" cy="502411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5575018" y="1231900"/>
              <a:ext cx="0" cy="498792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5974161" y="1231900"/>
              <a:ext cx="0" cy="498792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>
            <a:xfrm>
              <a:off x="6360270" y="1238569"/>
              <a:ext cx="0" cy="498125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/>
            <p:nvPr/>
          </p:nvCxnSpPr>
          <p:spPr>
            <a:xfrm>
              <a:off x="6759413" y="1238569"/>
              <a:ext cx="0" cy="498125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>
            <a:xfrm>
              <a:off x="7165531" y="1238568"/>
              <a:ext cx="0" cy="515937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/>
            <p:cNvCxnSpPr/>
            <p:nvPr/>
          </p:nvCxnSpPr>
          <p:spPr>
            <a:xfrm>
              <a:off x="7564674" y="1238568"/>
              <a:ext cx="0" cy="515937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>
            <a:xfrm>
              <a:off x="8000083" y="1231901"/>
              <a:ext cx="0" cy="515937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8399226" y="1231901"/>
              <a:ext cx="0" cy="515937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>
              <a:off x="8805344" y="1231900"/>
              <a:ext cx="0" cy="515937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>
            <a:xfrm rot="5400000" flipH="1" flipV="1">
              <a:off x="-1490345" y="3716655"/>
              <a:ext cx="5349240" cy="0"/>
            </a:xfrm>
            <a:prstGeom prst="line">
              <a:avLst/>
            </a:prstGeom>
            <a:ln w="5715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/>
            <p:cNvCxnSpPr/>
            <p:nvPr/>
          </p:nvCxnSpPr>
          <p:spPr>
            <a:xfrm>
              <a:off x="596900" y="5943600"/>
              <a:ext cx="8928100" cy="6350"/>
            </a:xfrm>
            <a:prstGeom prst="line">
              <a:avLst/>
            </a:prstGeom>
            <a:ln w="5715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Прямая соединительная линия 157"/>
            <p:cNvCxnSpPr/>
            <p:nvPr/>
          </p:nvCxnSpPr>
          <p:spPr>
            <a:xfrm>
              <a:off x="1050700" y="5051074"/>
              <a:ext cx="14168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Прямая соединительная линия 162"/>
            <p:cNvCxnSpPr/>
            <p:nvPr/>
          </p:nvCxnSpPr>
          <p:spPr>
            <a:xfrm>
              <a:off x="1040607" y="4195365"/>
              <a:ext cx="14168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/>
            <p:nvPr/>
          </p:nvCxnSpPr>
          <p:spPr>
            <a:xfrm>
              <a:off x="1042592" y="3341006"/>
              <a:ext cx="14168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Прямая соединительная линия 165"/>
            <p:cNvCxnSpPr/>
            <p:nvPr/>
          </p:nvCxnSpPr>
          <p:spPr>
            <a:xfrm>
              <a:off x="1040526" y="2466260"/>
              <a:ext cx="14168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Прямая соединительная линия 166"/>
            <p:cNvCxnSpPr/>
            <p:nvPr/>
          </p:nvCxnSpPr>
          <p:spPr>
            <a:xfrm>
              <a:off x="1040526" y="1589482"/>
              <a:ext cx="14168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Прямая соединительная линия 167"/>
            <p:cNvCxnSpPr/>
            <p:nvPr/>
          </p:nvCxnSpPr>
          <p:spPr>
            <a:xfrm flipV="1">
              <a:off x="1981200" y="5949950"/>
              <a:ext cx="0" cy="1686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Прямая соединительная линия 169"/>
            <p:cNvCxnSpPr/>
            <p:nvPr/>
          </p:nvCxnSpPr>
          <p:spPr>
            <a:xfrm flipV="1">
              <a:off x="2786461" y="5943600"/>
              <a:ext cx="0" cy="1686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170"/>
            <p:cNvCxnSpPr/>
            <p:nvPr/>
          </p:nvCxnSpPr>
          <p:spPr>
            <a:xfrm flipV="1">
              <a:off x="3571713" y="5943600"/>
              <a:ext cx="0" cy="1686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171"/>
            <p:cNvCxnSpPr/>
            <p:nvPr/>
          </p:nvCxnSpPr>
          <p:spPr>
            <a:xfrm flipV="1">
              <a:off x="4376974" y="5933724"/>
              <a:ext cx="0" cy="1686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Прямая соединительная линия 172"/>
            <p:cNvCxnSpPr/>
            <p:nvPr/>
          </p:nvCxnSpPr>
          <p:spPr>
            <a:xfrm flipV="1">
              <a:off x="5163820" y="5943600"/>
              <a:ext cx="0" cy="1686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Прямая соединительная линия 173"/>
            <p:cNvCxnSpPr/>
            <p:nvPr/>
          </p:nvCxnSpPr>
          <p:spPr>
            <a:xfrm flipV="1">
              <a:off x="5974160" y="5940425"/>
              <a:ext cx="0" cy="1686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/>
            <p:cNvCxnSpPr/>
            <p:nvPr/>
          </p:nvCxnSpPr>
          <p:spPr>
            <a:xfrm flipV="1">
              <a:off x="6759413" y="5957712"/>
              <a:ext cx="0" cy="1686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Прямая соединительная линия 175"/>
            <p:cNvCxnSpPr/>
            <p:nvPr/>
          </p:nvCxnSpPr>
          <p:spPr>
            <a:xfrm flipV="1">
              <a:off x="7564675" y="5940425"/>
              <a:ext cx="0" cy="1686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Прямая соединительная линия 176"/>
            <p:cNvCxnSpPr/>
            <p:nvPr/>
          </p:nvCxnSpPr>
          <p:spPr>
            <a:xfrm flipV="1">
              <a:off x="8399227" y="5946158"/>
              <a:ext cx="0" cy="1686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Прямоугольник 179"/>
            <p:cNvSpPr/>
            <p:nvPr/>
          </p:nvSpPr>
          <p:spPr>
            <a:xfrm rot="16200000">
              <a:off x="-1018989" y="3353155"/>
              <a:ext cx="327750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5988" eaLnBrk="0" hangingPunct="0">
                <a:spcBef>
                  <a:spcPct val="20000"/>
                </a:spcBef>
                <a:buClr>
                  <a:srgbClr val="C00000"/>
                </a:buClr>
                <a:buSzPct val="400000"/>
                <a:tabLst>
                  <a:tab pos="806450" algn="l"/>
                </a:tabLst>
                <a:defRPr/>
              </a:pPr>
              <a:r>
                <a:rPr lang="ru-RU" dirty="0" smtClean="0">
                  <a:latin typeface="EuropeDemiC"/>
                </a:rPr>
                <a:t>Стоимость проведения ГСП</a:t>
              </a:r>
            </a:p>
          </p:txBody>
        </p:sp>
        <p:cxnSp>
          <p:nvCxnSpPr>
            <p:cNvPr id="181" name="Прямая соединительная линия 180"/>
            <p:cNvCxnSpPr/>
            <p:nvPr/>
          </p:nvCxnSpPr>
          <p:spPr>
            <a:xfrm>
              <a:off x="1974850" y="3599938"/>
              <a:ext cx="6350" cy="2017091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Прямая соединительная линия 183"/>
            <p:cNvCxnSpPr/>
            <p:nvPr/>
          </p:nvCxnSpPr>
          <p:spPr>
            <a:xfrm>
              <a:off x="2387318" y="3478772"/>
              <a:ext cx="12700" cy="2312428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Прямая соединительная линия 184"/>
            <p:cNvCxnSpPr/>
            <p:nvPr/>
          </p:nvCxnSpPr>
          <p:spPr>
            <a:xfrm>
              <a:off x="2786461" y="3478772"/>
              <a:ext cx="10119" cy="2312428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Прямая соединительная линия 185"/>
            <p:cNvCxnSpPr/>
            <p:nvPr/>
          </p:nvCxnSpPr>
          <p:spPr>
            <a:xfrm>
              <a:off x="1762125" y="5484131"/>
              <a:ext cx="1533525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Прямая соединительная линия 188"/>
            <p:cNvCxnSpPr/>
            <p:nvPr/>
          </p:nvCxnSpPr>
          <p:spPr>
            <a:xfrm>
              <a:off x="1673133" y="5051074"/>
              <a:ext cx="1717767" cy="4432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Прямая соединительная линия 189"/>
            <p:cNvCxnSpPr/>
            <p:nvPr/>
          </p:nvCxnSpPr>
          <p:spPr>
            <a:xfrm>
              <a:off x="1504950" y="4609871"/>
              <a:ext cx="2051945" cy="113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Прямая соединительная линия 190"/>
            <p:cNvCxnSpPr/>
            <p:nvPr/>
          </p:nvCxnSpPr>
          <p:spPr>
            <a:xfrm>
              <a:off x="1673133" y="4188731"/>
              <a:ext cx="1717767" cy="6634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Прямая соединительная линия 191"/>
            <p:cNvCxnSpPr/>
            <p:nvPr/>
          </p:nvCxnSpPr>
          <p:spPr>
            <a:xfrm>
              <a:off x="1673133" y="3778815"/>
              <a:ext cx="1717767" cy="6691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Прямая соединительная линия 192"/>
            <p:cNvCxnSpPr/>
            <p:nvPr/>
          </p:nvCxnSpPr>
          <p:spPr>
            <a:xfrm>
              <a:off x="3174873" y="3599938"/>
              <a:ext cx="0" cy="2017091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Прямая соединительная линия 216"/>
            <p:cNvCxnSpPr/>
            <p:nvPr/>
          </p:nvCxnSpPr>
          <p:spPr>
            <a:xfrm flipH="1">
              <a:off x="7564675" y="1447682"/>
              <a:ext cx="1" cy="1200093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Прямая соединительная линия 217"/>
            <p:cNvCxnSpPr/>
            <p:nvPr/>
          </p:nvCxnSpPr>
          <p:spPr>
            <a:xfrm flipH="1">
              <a:off x="7998166" y="1326516"/>
              <a:ext cx="1918" cy="1388109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Прямая соединительная линия 218"/>
            <p:cNvCxnSpPr/>
            <p:nvPr/>
          </p:nvCxnSpPr>
          <p:spPr>
            <a:xfrm>
              <a:off x="8399226" y="1326516"/>
              <a:ext cx="0" cy="1388109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Прямая соединительная линия 221"/>
            <p:cNvCxnSpPr/>
            <p:nvPr/>
          </p:nvCxnSpPr>
          <p:spPr>
            <a:xfrm>
              <a:off x="7275102" y="2008299"/>
              <a:ext cx="1717767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Прямая соединительная линия 222"/>
            <p:cNvCxnSpPr/>
            <p:nvPr/>
          </p:nvCxnSpPr>
          <p:spPr>
            <a:xfrm>
              <a:off x="7410450" y="1577953"/>
              <a:ext cx="1528763" cy="341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Прямая соединительная линия 223"/>
            <p:cNvCxnSpPr/>
            <p:nvPr/>
          </p:nvCxnSpPr>
          <p:spPr>
            <a:xfrm>
              <a:off x="8805647" y="1474184"/>
              <a:ext cx="0" cy="1173591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Прямая соединительная линия 224"/>
            <p:cNvCxnSpPr/>
            <p:nvPr/>
          </p:nvCxnSpPr>
          <p:spPr>
            <a:xfrm>
              <a:off x="7410450" y="2452799"/>
              <a:ext cx="1528763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6" name="Полилиния 265"/>
          <p:cNvSpPr/>
          <p:nvPr/>
        </p:nvSpPr>
        <p:spPr>
          <a:xfrm>
            <a:off x="1582058" y="1713476"/>
            <a:ext cx="6110514" cy="4034181"/>
          </a:xfrm>
          <a:custGeom>
            <a:avLst/>
            <a:gdLst>
              <a:gd name="connsiteX0" fmla="*/ 0 w 6110514"/>
              <a:gd name="connsiteY0" fmla="*/ 1131323 h 4034181"/>
              <a:gd name="connsiteX1" fmla="*/ 464457 w 6110514"/>
              <a:gd name="connsiteY1" fmla="*/ 1247438 h 4034181"/>
              <a:gd name="connsiteX2" fmla="*/ 1233714 w 6110514"/>
              <a:gd name="connsiteY2" fmla="*/ 13723 h 4034181"/>
              <a:gd name="connsiteX3" fmla="*/ 2351314 w 6110514"/>
              <a:gd name="connsiteY3" fmla="*/ 2176352 h 4034181"/>
              <a:gd name="connsiteX4" fmla="*/ 2859314 w 6110514"/>
              <a:gd name="connsiteY4" fmla="*/ 1320009 h 4034181"/>
              <a:gd name="connsiteX5" fmla="*/ 4078514 w 6110514"/>
              <a:gd name="connsiteY5" fmla="*/ 3119781 h 4034181"/>
              <a:gd name="connsiteX6" fmla="*/ 4688114 w 6110514"/>
              <a:gd name="connsiteY6" fmla="*/ 2466638 h 4034181"/>
              <a:gd name="connsiteX7" fmla="*/ 6110514 w 6110514"/>
              <a:gd name="connsiteY7" fmla="*/ 4034181 h 403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0514" h="4034181">
                <a:moveTo>
                  <a:pt x="0" y="1131323"/>
                </a:moveTo>
                <a:cubicBezTo>
                  <a:pt x="129419" y="1282514"/>
                  <a:pt x="258838" y="1433705"/>
                  <a:pt x="464457" y="1247438"/>
                </a:cubicBezTo>
                <a:cubicBezTo>
                  <a:pt x="670076" y="1061171"/>
                  <a:pt x="919238" y="-141096"/>
                  <a:pt x="1233714" y="13723"/>
                </a:cubicBezTo>
                <a:cubicBezTo>
                  <a:pt x="1548190" y="168542"/>
                  <a:pt x="2080381" y="1958638"/>
                  <a:pt x="2351314" y="2176352"/>
                </a:cubicBezTo>
                <a:cubicBezTo>
                  <a:pt x="2622247" y="2394066"/>
                  <a:pt x="2571447" y="1162771"/>
                  <a:pt x="2859314" y="1320009"/>
                </a:cubicBezTo>
                <a:cubicBezTo>
                  <a:pt x="3147181" y="1477247"/>
                  <a:pt x="3773714" y="2928676"/>
                  <a:pt x="4078514" y="3119781"/>
                </a:cubicBezTo>
                <a:cubicBezTo>
                  <a:pt x="4383314" y="3310886"/>
                  <a:pt x="4349447" y="2314238"/>
                  <a:pt x="4688114" y="2466638"/>
                </a:cubicBezTo>
                <a:cubicBezTo>
                  <a:pt x="5026781" y="2619038"/>
                  <a:pt x="6069390" y="3782600"/>
                  <a:pt x="6110514" y="4034181"/>
                </a:cubicBezTo>
              </a:path>
            </a:pathLst>
          </a:custGeom>
          <a:ln w="130175">
            <a:solidFill>
              <a:srgbClr val="FF0000"/>
            </a:solidFill>
            <a:tailEnd type="arrow" w="lg" len="sm"/>
          </a:ln>
          <a:effectLst>
            <a:outerShdw blurRad="50800" dist="508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7" name="Овал 266"/>
          <p:cNvSpPr/>
          <p:nvPr/>
        </p:nvSpPr>
        <p:spPr>
          <a:xfrm>
            <a:off x="2649301" y="1619855"/>
            <a:ext cx="187798" cy="187238"/>
          </a:xfrm>
          <a:prstGeom prst="ellipse">
            <a:avLst/>
          </a:prstGeom>
          <a:solidFill>
            <a:srgbClr val="FF0000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8" name="Овал 267"/>
          <p:cNvSpPr/>
          <p:nvPr/>
        </p:nvSpPr>
        <p:spPr>
          <a:xfrm>
            <a:off x="4303476" y="2924780"/>
            <a:ext cx="187798" cy="187238"/>
          </a:xfrm>
          <a:prstGeom prst="ellipse">
            <a:avLst/>
          </a:prstGeom>
          <a:solidFill>
            <a:srgbClr val="FF0000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9" name="Овал 268"/>
          <p:cNvSpPr/>
          <p:nvPr/>
        </p:nvSpPr>
        <p:spPr>
          <a:xfrm>
            <a:off x="6078301" y="4076214"/>
            <a:ext cx="187798" cy="187238"/>
          </a:xfrm>
          <a:prstGeom prst="ellipse">
            <a:avLst/>
          </a:prstGeom>
          <a:solidFill>
            <a:srgbClr val="FF0000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0" name="Прямоугольник 269"/>
          <p:cNvSpPr/>
          <p:nvPr/>
        </p:nvSpPr>
        <p:spPr>
          <a:xfrm>
            <a:off x="3031937" y="1502615"/>
            <a:ext cx="4660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5988" eaLnBrk="0" hangingPunct="0">
              <a:spcBef>
                <a:spcPct val="20000"/>
              </a:spcBef>
              <a:buClr>
                <a:srgbClr val="C00000"/>
              </a:buClr>
              <a:buSzPct val="400000"/>
              <a:tabLst>
                <a:tab pos="806450" algn="l"/>
              </a:tabLst>
              <a:defRPr/>
            </a:pPr>
            <a:r>
              <a:rPr lang="ru-RU" dirty="0" smtClean="0">
                <a:latin typeface="EuropeDemiC"/>
              </a:rPr>
              <a:t>Совмещение ГСП с другими видами стимуляции пласта</a:t>
            </a:r>
          </a:p>
        </p:txBody>
      </p:sp>
      <p:sp>
        <p:nvSpPr>
          <p:cNvPr id="271" name="Прямоугольник 270"/>
          <p:cNvSpPr/>
          <p:nvPr/>
        </p:nvSpPr>
        <p:spPr>
          <a:xfrm>
            <a:off x="4561114" y="2778403"/>
            <a:ext cx="5021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5988" eaLnBrk="0" hangingPunct="0">
              <a:spcBef>
                <a:spcPct val="20000"/>
              </a:spcBef>
              <a:buClr>
                <a:srgbClr val="C00000"/>
              </a:buClr>
              <a:buSzPct val="400000"/>
              <a:tabLst>
                <a:tab pos="806450" algn="l"/>
              </a:tabLst>
              <a:defRPr/>
            </a:pPr>
            <a:r>
              <a:rPr lang="ru-RU" dirty="0" smtClean="0">
                <a:latin typeface="EuropeDemiC"/>
              </a:rPr>
              <a:t>Увеличение количества перфорационных каналов за одну </a:t>
            </a:r>
            <a:r>
              <a:rPr lang="ru-RU" dirty="0" err="1" smtClean="0">
                <a:latin typeface="EuropeDemiC"/>
              </a:rPr>
              <a:t>спуско</a:t>
            </a:r>
            <a:r>
              <a:rPr lang="ru-RU" dirty="0" smtClean="0">
                <a:latin typeface="EuropeDemiC"/>
              </a:rPr>
              <a:t>-подъемную операцию</a:t>
            </a:r>
          </a:p>
        </p:txBody>
      </p:sp>
      <p:sp>
        <p:nvSpPr>
          <p:cNvPr id="272" name="Прямоугольник 271"/>
          <p:cNvSpPr/>
          <p:nvPr/>
        </p:nvSpPr>
        <p:spPr>
          <a:xfrm>
            <a:off x="6356351" y="3982441"/>
            <a:ext cx="3714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5988" eaLnBrk="0" hangingPunct="0">
              <a:spcBef>
                <a:spcPct val="20000"/>
              </a:spcBef>
              <a:buClr>
                <a:srgbClr val="C00000"/>
              </a:buClr>
              <a:buSzPct val="200000"/>
              <a:tabLst>
                <a:tab pos="806450" algn="l"/>
              </a:tabLst>
              <a:defRPr/>
            </a:pPr>
            <a:r>
              <a:rPr lang="ru-RU" dirty="0" smtClean="0">
                <a:latin typeface="EuropeDemiC"/>
              </a:rPr>
              <a:t>Увеличение длины перфорационных каналов</a:t>
            </a:r>
          </a:p>
        </p:txBody>
      </p:sp>
      <p:sp>
        <p:nvSpPr>
          <p:cNvPr id="75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19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266" grpId="0" animBg="1"/>
      <p:bldP spid="268" grpId="0" animBg="1"/>
      <p:bldP spid="269" grpId="0" animBg="1"/>
      <p:bldP spid="271" grpId="0"/>
      <p:bldP spid="2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184399" y="169200"/>
            <a:ext cx="7528169" cy="4810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2449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Гидромеханическая перфорация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24498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6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05700" y="65595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2</a:t>
            </a:fld>
            <a:endParaRPr lang="ru-RU" sz="12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" name="ролик ГСП_.mpeg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68450" y="1220788"/>
            <a:ext cx="6858000" cy="5116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C:\Users\1\Desktop\Untitled-1.jpg"/>
          <p:cNvPicPr>
            <a:picLocks noChangeAspect="1" noChangeArrowheads="1"/>
          </p:cNvPicPr>
          <p:nvPr/>
        </p:nvPicPr>
        <p:blipFill rotWithShape="1">
          <a:blip r:embed="rId3" cstate="print"/>
          <a:srcRect l="18024" t="36790" r="39064" b="3209"/>
          <a:stretch/>
        </p:blipFill>
        <p:spPr bwMode="auto">
          <a:xfrm>
            <a:off x="50798" y="1033463"/>
            <a:ext cx="3437467" cy="5529261"/>
          </a:xfrm>
          <a:prstGeom prst="rect">
            <a:avLst/>
          </a:prstGeom>
          <a:noFill/>
        </p:spPr>
      </p:pic>
      <p:grpSp>
        <p:nvGrpSpPr>
          <p:cNvPr id="42" name="Группа 41"/>
          <p:cNvGrpSpPr/>
          <p:nvPr/>
        </p:nvGrpSpPr>
        <p:grpSpPr>
          <a:xfrm>
            <a:off x="1497694" y="2138364"/>
            <a:ext cx="1009650" cy="874257"/>
            <a:chOff x="1590675" y="3224212"/>
            <a:chExt cx="1009650" cy="874257"/>
          </a:xfrm>
        </p:grpSpPr>
        <p:cxnSp>
          <p:nvCxnSpPr>
            <p:cNvPr id="43" name="Прямая соединительная линия 42"/>
            <p:cNvCxnSpPr/>
            <p:nvPr/>
          </p:nvCxnSpPr>
          <p:spPr bwMode="auto">
            <a:xfrm rot="16200000" flipH="1">
              <a:off x="1411402" y="3403485"/>
              <a:ext cx="874257" cy="515711"/>
            </a:xfrm>
            <a:prstGeom prst="line">
              <a:avLst/>
            </a:prstGeom>
            <a:solidFill>
              <a:schemeClr val="accent1"/>
            </a:solidFill>
            <a:ln w="1111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Прямая соединительная линия 43"/>
            <p:cNvCxnSpPr/>
            <p:nvPr/>
          </p:nvCxnSpPr>
          <p:spPr bwMode="auto">
            <a:xfrm rot="5400000" flipH="1" flipV="1">
              <a:off x="2092779" y="3586164"/>
              <a:ext cx="517071" cy="498021"/>
            </a:xfrm>
            <a:prstGeom prst="line">
              <a:avLst/>
            </a:prstGeom>
            <a:solidFill>
              <a:schemeClr val="accent1"/>
            </a:solidFill>
            <a:ln w="1111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8" name="Группа 47"/>
          <p:cNvGrpSpPr/>
          <p:nvPr/>
        </p:nvGrpSpPr>
        <p:grpSpPr>
          <a:xfrm>
            <a:off x="1497694" y="4357689"/>
            <a:ext cx="1009650" cy="874257"/>
            <a:chOff x="1590675" y="3224212"/>
            <a:chExt cx="1009650" cy="874257"/>
          </a:xfrm>
        </p:grpSpPr>
        <p:cxnSp>
          <p:nvCxnSpPr>
            <p:cNvPr id="49" name="Прямая соединительная линия 48"/>
            <p:cNvCxnSpPr/>
            <p:nvPr/>
          </p:nvCxnSpPr>
          <p:spPr bwMode="auto">
            <a:xfrm rot="16200000" flipH="1">
              <a:off x="1411402" y="3403485"/>
              <a:ext cx="874257" cy="515711"/>
            </a:xfrm>
            <a:prstGeom prst="line">
              <a:avLst/>
            </a:prstGeom>
            <a:solidFill>
              <a:schemeClr val="accent1"/>
            </a:solidFill>
            <a:ln w="1111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Прямая соединительная линия 49"/>
            <p:cNvCxnSpPr/>
            <p:nvPr/>
          </p:nvCxnSpPr>
          <p:spPr bwMode="auto">
            <a:xfrm rot="5400000" flipH="1" flipV="1">
              <a:off x="2092779" y="3586164"/>
              <a:ext cx="517071" cy="498021"/>
            </a:xfrm>
            <a:prstGeom prst="line">
              <a:avLst/>
            </a:prstGeom>
            <a:solidFill>
              <a:schemeClr val="accent1"/>
            </a:solidFill>
            <a:ln w="1111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1" name="Группа 50"/>
          <p:cNvGrpSpPr/>
          <p:nvPr/>
        </p:nvGrpSpPr>
        <p:grpSpPr>
          <a:xfrm>
            <a:off x="1478644" y="5434014"/>
            <a:ext cx="1009650" cy="874257"/>
            <a:chOff x="1590675" y="3224212"/>
            <a:chExt cx="1009650" cy="874257"/>
          </a:xfrm>
        </p:grpSpPr>
        <p:cxnSp>
          <p:nvCxnSpPr>
            <p:cNvPr id="52" name="Прямая соединительная линия 51"/>
            <p:cNvCxnSpPr/>
            <p:nvPr/>
          </p:nvCxnSpPr>
          <p:spPr bwMode="auto">
            <a:xfrm rot="16200000" flipH="1">
              <a:off x="1411402" y="3403485"/>
              <a:ext cx="874257" cy="515711"/>
            </a:xfrm>
            <a:prstGeom prst="line">
              <a:avLst/>
            </a:prstGeom>
            <a:solidFill>
              <a:schemeClr val="accent1"/>
            </a:solidFill>
            <a:ln w="1111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Прямая соединительная линия 52"/>
            <p:cNvCxnSpPr/>
            <p:nvPr/>
          </p:nvCxnSpPr>
          <p:spPr bwMode="auto">
            <a:xfrm rot="5400000" flipH="1" flipV="1">
              <a:off x="2092779" y="3586164"/>
              <a:ext cx="517071" cy="498021"/>
            </a:xfrm>
            <a:prstGeom prst="line">
              <a:avLst/>
            </a:prstGeom>
            <a:solidFill>
              <a:schemeClr val="accent1"/>
            </a:solidFill>
            <a:ln w="1111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" name="Группа 35"/>
          <p:cNvGrpSpPr/>
          <p:nvPr/>
        </p:nvGrpSpPr>
        <p:grpSpPr>
          <a:xfrm>
            <a:off x="1545318" y="1033464"/>
            <a:ext cx="1009650" cy="874257"/>
            <a:chOff x="1590675" y="3224212"/>
            <a:chExt cx="1009650" cy="874257"/>
          </a:xfrm>
        </p:grpSpPr>
        <p:cxnSp>
          <p:nvCxnSpPr>
            <p:cNvPr id="37" name="Прямая соединительная линия 36"/>
            <p:cNvCxnSpPr/>
            <p:nvPr/>
          </p:nvCxnSpPr>
          <p:spPr bwMode="auto">
            <a:xfrm rot="16200000" flipH="1">
              <a:off x="1411402" y="3403485"/>
              <a:ext cx="874257" cy="515711"/>
            </a:xfrm>
            <a:prstGeom prst="line">
              <a:avLst/>
            </a:prstGeom>
            <a:solidFill>
              <a:schemeClr val="accent1"/>
            </a:solidFill>
            <a:ln w="1111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Прямая соединительная линия 37"/>
            <p:cNvCxnSpPr/>
            <p:nvPr/>
          </p:nvCxnSpPr>
          <p:spPr bwMode="auto">
            <a:xfrm rot="5400000" flipH="1" flipV="1">
              <a:off x="2092779" y="3586164"/>
              <a:ext cx="517071" cy="498021"/>
            </a:xfrm>
            <a:prstGeom prst="line">
              <a:avLst/>
            </a:prstGeom>
            <a:solidFill>
              <a:schemeClr val="accent1"/>
            </a:solidFill>
            <a:ln w="111125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 bwMode="auto">
          <a:xfrm>
            <a:off x="594947" y="243587"/>
            <a:ext cx="8915400" cy="4614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ru-RU" sz="2400" b="1" dirty="0">
                <a:solidFill>
                  <a:srgbClr val="024498"/>
                </a:solidFill>
                <a:latin typeface="Century Gothic" pitchFamily="34" charset="0"/>
              </a:rPr>
              <a:t>Выводы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72449" y="1163192"/>
            <a:ext cx="69614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Компанией ООО «Горизонталь» успешно проведены </a:t>
            </a:r>
            <a:r>
              <a:rPr lang="ru-RU" b="0" dirty="0" smtClean="0">
                <a:latin typeface="EuropeDemiC"/>
              </a:rPr>
              <a:t>        </a:t>
            </a:r>
            <a:r>
              <a:rPr lang="ru-RU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скважино-операции</a:t>
            </a:r>
            <a:r>
              <a:rPr lang="ru-RU" b="0" dirty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 на месторождениях ОАО «НК «Роснефть», ЗАО «Уральская Нефтяная Компания», ОАО «РИТЭК</a:t>
            </a:r>
            <a:r>
              <a:rPr lang="ru-RU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»</a:t>
            </a:r>
            <a:r>
              <a:rPr lang="ru-RU" b="0" dirty="0" smtClean="0">
                <a:latin typeface="EuropeDemiC"/>
              </a:rPr>
              <a:t>.</a:t>
            </a:r>
            <a:endParaRPr lang="ru-RU" b="0" dirty="0">
              <a:latin typeface="EuropeDemiC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56119" y="2502315"/>
            <a:ext cx="69124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Средний прирост нефти по проведенным мероприятиям –             . </a:t>
            </a:r>
            <a:r>
              <a:rPr lang="ru-RU" dirty="0" smtClean="0">
                <a:solidFill>
                  <a:schemeClr val="bg1"/>
                </a:solidFill>
                <a:latin typeface="EuropeDemiC"/>
              </a:rPr>
              <a:t>14</a:t>
            </a:r>
            <a:endParaRPr lang="ru-RU" dirty="0">
              <a:latin typeface="EuropeDemiC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656" y="3396344"/>
            <a:ext cx="7141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Дополнительная добыча нефти по 1 скважине – </a:t>
            </a:r>
            <a:r>
              <a:rPr lang="ru-RU" dirty="0" smtClean="0">
                <a:solidFill>
                  <a:schemeClr val="bg1"/>
                </a:solidFill>
                <a:latin typeface="EuropeDemiC"/>
              </a:rPr>
              <a:t>43 тыс.т</a:t>
            </a:r>
            <a:r>
              <a:rPr lang="ru-RU" b="0" dirty="0" smtClean="0">
                <a:solidFill>
                  <a:schemeClr val="bg1"/>
                </a:solidFill>
                <a:latin typeface="EuropeDemiC"/>
              </a:rPr>
              <a:t>  </a:t>
            </a:r>
            <a:r>
              <a:rPr lang="ru-RU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на горизонт оценки 1 год.</a:t>
            </a:r>
            <a:endParaRPr lang="ru-RU" dirty="0">
              <a:latin typeface="EuropeDemiC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01690" y="4294993"/>
            <a:ext cx="709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spcBef>
                <a:spcPts val="1000"/>
              </a:spcBef>
              <a:buClr>
                <a:srgbClr val="8B6218"/>
              </a:buClr>
              <a:buSzPct val="150000"/>
              <a:tabLst>
                <a:tab pos="630238" algn="l"/>
              </a:tabLst>
              <a:defRPr/>
            </a:pPr>
            <a:r>
              <a:rPr lang="ru-RU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Разработана и опробована методика расчета </a:t>
            </a:r>
            <a:r>
              <a:rPr lang="ru-RU" b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эффективности ГСП. </a:t>
            </a:r>
            <a:r>
              <a:rPr lang="ru-RU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Показана </a:t>
            </a:r>
            <a:r>
              <a:rPr lang="ru-RU" b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адекватность методики. </a:t>
            </a:r>
            <a:r>
              <a:rPr lang="ru-RU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На основе методики разработана матрица </a:t>
            </a:r>
            <a:r>
              <a:rPr lang="ru-RU" b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применения ГСП. </a:t>
            </a:r>
            <a:r>
              <a:rPr lang="ru-RU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Расчетные значения на </a:t>
            </a:r>
            <a:r>
              <a:rPr lang="ru-RU" dirty="0" smtClean="0">
                <a:solidFill>
                  <a:schemeClr val="bg1"/>
                </a:solidFill>
                <a:latin typeface="EuropeDemiC"/>
              </a:rPr>
              <a:t>88%</a:t>
            </a:r>
            <a:r>
              <a:rPr lang="ru-RU" b="0" dirty="0" smtClean="0">
                <a:solidFill>
                  <a:schemeClr val="bg1"/>
                </a:solidFill>
                <a:latin typeface="EuropeDemiC"/>
              </a:rPr>
              <a:t> </a:t>
            </a:r>
            <a:r>
              <a:rPr lang="ru-RU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соответствуют </a:t>
            </a:r>
            <a:r>
              <a:rPr lang="ru-RU" b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фактическим данным. </a:t>
            </a:r>
            <a:endParaRPr lang="ru-RU" b="0" dirty="0">
              <a:effectLst>
                <a:outerShdw blurRad="38100" dist="38100" dir="2700000" algn="tl">
                  <a:srgbClr val="C0C0C0"/>
                </a:outerShdw>
              </a:effectLst>
              <a:latin typeface="EuropeDemiC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98195" y="5708974"/>
            <a:ext cx="71916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indent="-9525" algn="just" eaLnBrk="0" hangingPunct="0">
              <a:spcBef>
                <a:spcPts val="1000"/>
              </a:spcBef>
              <a:buClr>
                <a:srgbClr val="8B6218"/>
              </a:buClr>
              <a:buSzPct val="150000"/>
              <a:tabLst>
                <a:tab pos="630238" algn="l"/>
              </a:tabLst>
              <a:defRPr/>
            </a:pPr>
            <a:r>
              <a:rPr lang="ru-RU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Предполагаемый экономический эффект от внедрения технологии гидромеханической перфорации за 1 год на 60, 40, 20 скважинах  –</a:t>
            </a:r>
            <a:r>
              <a:rPr lang="ru-RU" b="0" dirty="0" smtClean="0">
                <a:solidFill>
                  <a:schemeClr val="bg1"/>
                </a:solidFill>
                <a:latin typeface="EuropeDemiC"/>
              </a:rPr>
              <a:t>                                </a:t>
            </a:r>
            <a:r>
              <a:rPr lang="ru-RU" b="0" dirty="0" smtClean="0">
                <a:latin typeface="EuropeDemiC"/>
              </a:rPr>
              <a:t>0      </a:t>
            </a:r>
            <a:r>
              <a:rPr lang="ru-RU" b="0" dirty="0" smtClean="0">
                <a:solidFill>
                  <a:schemeClr val="bg1"/>
                </a:solidFill>
                <a:latin typeface="EuropeDemiC"/>
              </a:rPr>
              <a:t>000000000000</a:t>
            </a:r>
            <a:r>
              <a:rPr lang="ru-RU" dirty="0" smtClean="0">
                <a:solidFill>
                  <a:schemeClr val="bg1"/>
                </a:solidFill>
                <a:latin typeface="EuropeDemiC"/>
              </a:rPr>
              <a:t>              </a:t>
            </a:r>
            <a:r>
              <a:rPr lang="ru-RU" b="0" dirty="0" smtClean="0">
                <a:latin typeface="EuropeDemiC"/>
              </a:rPr>
              <a:t>соответственно. </a:t>
            </a:r>
            <a:endParaRPr lang="ru-RU" b="0" dirty="0">
              <a:latin typeface="EuropeDemiC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545318" y="1033464"/>
            <a:ext cx="1009650" cy="874257"/>
            <a:chOff x="1590675" y="3224212"/>
            <a:chExt cx="1009650" cy="874257"/>
          </a:xfrm>
        </p:grpSpPr>
        <p:cxnSp>
          <p:nvCxnSpPr>
            <p:cNvPr id="18" name="Прямая соединительная линия 17"/>
            <p:cNvCxnSpPr/>
            <p:nvPr/>
          </p:nvCxnSpPr>
          <p:spPr bwMode="auto">
            <a:xfrm rot="16200000" flipH="1">
              <a:off x="1411402" y="3403485"/>
              <a:ext cx="874257" cy="515711"/>
            </a:xfrm>
            <a:prstGeom prst="line">
              <a:avLst/>
            </a:prstGeom>
            <a:solidFill>
              <a:schemeClr val="accent1"/>
            </a:solidFill>
            <a:ln w="11112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Прямая соединительная линия 19"/>
            <p:cNvCxnSpPr/>
            <p:nvPr/>
          </p:nvCxnSpPr>
          <p:spPr bwMode="auto">
            <a:xfrm rot="5400000" flipH="1" flipV="1">
              <a:off x="2092779" y="3586164"/>
              <a:ext cx="517071" cy="498021"/>
            </a:xfrm>
            <a:prstGeom prst="line">
              <a:avLst/>
            </a:prstGeom>
            <a:solidFill>
              <a:schemeClr val="accent1"/>
            </a:solidFill>
            <a:ln w="11112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6" name="Группа 25"/>
          <p:cNvGrpSpPr/>
          <p:nvPr/>
        </p:nvGrpSpPr>
        <p:grpSpPr>
          <a:xfrm>
            <a:off x="1494519" y="2143807"/>
            <a:ext cx="1009650" cy="874257"/>
            <a:chOff x="1590675" y="3224212"/>
            <a:chExt cx="1009650" cy="874257"/>
          </a:xfrm>
        </p:grpSpPr>
        <p:cxnSp>
          <p:nvCxnSpPr>
            <p:cNvPr id="27" name="Прямая соединительная линия 26"/>
            <p:cNvCxnSpPr/>
            <p:nvPr/>
          </p:nvCxnSpPr>
          <p:spPr bwMode="auto">
            <a:xfrm rot="16200000" flipH="1">
              <a:off x="1411402" y="3403485"/>
              <a:ext cx="874257" cy="515711"/>
            </a:xfrm>
            <a:prstGeom prst="line">
              <a:avLst/>
            </a:prstGeom>
            <a:solidFill>
              <a:schemeClr val="accent1"/>
            </a:solidFill>
            <a:ln w="11112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Прямая соединительная линия 27"/>
            <p:cNvCxnSpPr/>
            <p:nvPr/>
          </p:nvCxnSpPr>
          <p:spPr bwMode="auto">
            <a:xfrm rot="5400000" flipH="1" flipV="1">
              <a:off x="2092779" y="3586164"/>
              <a:ext cx="517071" cy="498021"/>
            </a:xfrm>
            <a:prstGeom prst="line">
              <a:avLst/>
            </a:prstGeom>
            <a:solidFill>
              <a:schemeClr val="accent1"/>
            </a:solidFill>
            <a:ln w="11112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" name="Группа 28"/>
          <p:cNvGrpSpPr/>
          <p:nvPr/>
        </p:nvGrpSpPr>
        <p:grpSpPr>
          <a:xfrm>
            <a:off x="1494519" y="4364493"/>
            <a:ext cx="1009650" cy="874257"/>
            <a:chOff x="1590675" y="3224212"/>
            <a:chExt cx="1009650" cy="874257"/>
          </a:xfrm>
        </p:grpSpPr>
        <p:cxnSp>
          <p:nvCxnSpPr>
            <p:cNvPr id="30" name="Прямая соединительная линия 29"/>
            <p:cNvCxnSpPr/>
            <p:nvPr/>
          </p:nvCxnSpPr>
          <p:spPr bwMode="auto">
            <a:xfrm rot="16200000" flipH="1">
              <a:off x="1411402" y="3403485"/>
              <a:ext cx="874257" cy="515711"/>
            </a:xfrm>
            <a:prstGeom prst="line">
              <a:avLst/>
            </a:prstGeom>
            <a:solidFill>
              <a:schemeClr val="accent1"/>
            </a:solidFill>
            <a:ln w="11112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Прямая соединительная линия 30"/>
            <p:cNvCxnSpPr/>
            <p:nvPr/>
          </p:nvCxnSpPr>
          <p:spPr bwMode="auto">
            <a:xfrm rot="5400000" flipH="1" flipV="1">
              <a:off x="2092779" y="3586164"/>
              <a:ext cx="517071" cy="498021"/>
            </a:xfrm>
            <a:prstGeom prst="line">
              <a:avLst/>
            </a:prstGeom>
            <a:solidFill>
              <a:schemeClr val="accent1"/>
            </a:solidFill>
            <a:ln w="11112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Группа 31"/>
          <p:cNvGrpSpPr/>
          <p:nvPr/>
        </p:nvGrpSpPr>
        <p:grpSpPr>
          <a:xfrm>
            <a:off x="1480004" y="5438550"/>
            <a:ext cx="1009650" cy="874257"/>
            <a:chOff x="1590675" y="3224212"/>
            <a:chExt cx="1009650" cy="874257"/>
          </a:xfrm>
        </p:grpSpPr>
        <p:cxnSp>
          <p:nvCxnSpPr>
            <p:cNvPr id="33" name="Прямая соединительная линия 32"/>
            <p:cNvCxnSpPr/>
            <p:nvPr/>
          </p:nvCxnSpPr>
          <p:spPr bwMode="auto">
            <a:xfrm rot="16200000" flipH="1">
              <a:off x="1411402" y="3403485"/>
              <a:ext cx="874257" cy="515711"/>
            </a:xfrm>
            <a:prstGeom prst="line">
              <a:avLst/>
            </a:prstGeom>
            <a:solidFill>
              <a:schemeClr val="accent1"/>
            </a:solidFill>
            <a:ln w="11112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Прямая соединительная линия 33"/>
            <p:cNvCxnSpPr/>
            <p:nvPr/>
          </p:nvCxnSpPr>
          <p:spPr bwMode="auto">
            <a:xfrm rot="5400000" flipH="1" flipV="1">
              <a:off x="2092779" y="3586164"/>
              <a:ext cx="517071" cy="498021"/>
            </a:xfrm>
            <a:prstGeom prst="line">
              <a:avLst/>
            </a:prstGeom>
            <a:solidFill>
              <a:schemeClr val="accent1"/>
            </a:solidFill>
            <a:ln w="11112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TextBox 21"/>
          <p:cNvSpPr txBox="1"/>
          <p:nvPr/>
        </p:nvSpPr>
        <p:spPr>
          <a:xfrm>
            <a:off x="8225685" y="2502313"/>
            <a:ext cx="1195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15 т/</a:t>
            </a:r>
            <a:r>
              <a:rPr lang="ru-RU" b="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сут</a:t>
            </a:r>
            <a:endParaRPr lang="ru-RU" b="0" dirty="0">
              <a:effectLst>
                <a:outerShdw blurRad="38100" dist="38100" dir="2700000" algn="tl">
                  <a:srgbClr val="C0C0C0"/>
                </a:outerShdw>
              </a:effectLst>
              <a:latin typeface="EuropeDemiC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35454" y="3381196"/>
            <a:ext cx="1262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3,9 тыс.т</a:t>
            </a:r>
            <a:endParaRPr lang="ru-RU" b="0" dirty="0">
              <a:effectLst>
                <a:outerShdw blurRad="38100" dist="38100" dir="2700000" algn="tl">
                  <a:srgbClr val="C0C0C0"/>
                </a:outerShdw>
              </a:effectLst>
              <a:latin typeface="EuropeDemiC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44773" y="4787991"/>
            <a:ext cx="1058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81 %</a:t>
            </a:r>
            <a:endParaRPr lang="ru-RU" b="0" dirty="0">
              <a:effectLst>
                <a:outerShdw blurRad="38100" dist="38100" dir="2700000" algn="tl">
                  <a:srgbClr val="C0C0C0"/>
                </a:outerShdw>
              </a:effectLst>
              <a:latin typeface="EuropeDemiC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83998" y="6176546"/>
            <a:ext cx="2940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195.5, 130.4, 65.2 млн.руб.</a:t>
            </a:r>
            <a:endParaRPr lang="ru-RU" b="0" dirty="0">
              <a:effectLst>
                <a:outerShdw blurRad="38100" dist="38100" dir="2700000" algn="tl">
                  <a:srgbClr val="C0C0C0"/>
                </a:outerShdw>
              </a:effectLst>
              <a:latin typeface="EuropeDemiC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1583418" y="3236914"/>
            <a:ext cx="1009650" cy="874257"/>
            <a:chOff x="1590675" y="3224212"/>
            <a:chExt cx="1009650" cy="874257"/>
          </a:xfrm>
        </p:grpSpPr>
        <p:cxnSp>
          <p:nvCxnSpPr>
            <p:cNvPr id="46" name="Прямая соединительная линия 45"/>
            <p:cNvCxnSpPr/>
            <p:nvPr/>
          </p:nvCxnSpPr>
          <p:spPr bwMode="auto">
            <a:xfrm rot="16200000" flipH="1">
              <a:off x="1411402" y="3403485"/>
              <a:ext cx="874257" cy="515711"/>
            </a:xfrm>
            <a:prstGeom prst="line">
              <a:avLst/>
            </a:prstGeom>
            <a:solidFill>
              <a:schemeClr val="accent1"/>
            </a:solidFill>
            <a:ln w="1206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Прямая соединительная линия 46"/>
            <p:cNvCxnSpPr/>
            <p:nvPr/>
          </p:nvCxnSpPr>
          <p:spPr bwMode="auto">
            <a:xfrm rot="5400000" flipH="1" flipV="1">
              <a:off x="2092779" y="3586164"/>
              <a:ext cx="517071" cy="498021"/>
            </a:xfrm>
            <a:prstGeom prst="line">
              <a:avLst/>
            </a:prstGeom>
            <a:solidFill>
              <a:schemeClr val="accent1"/>
            </a:solidFill>
            <a:ln w="120650" cap="rnd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4" name="Группа 53"/>
          <p:cNvGrpSpPr/>
          <p:nvPr/>
        </p:nvGrpSpPr>
        <p:grpSpPr>
          <a:xfrm>
            <a:off x="1594312" y="3239868"/>
            <a:ext cx="1009650" cy="874257"/>
            <a:chOff x="1590675" y="3224212"/>
            <a:chExt cx="1009650" cy="874257"/>
          </a:xfrm>
        </p:grpSpPr>
        <p:cxnSp>
          <p:nvCxnSpPr>
            <p:cNvPr id="55" name="Прямая соединительная линия 54"/>
            <p:cNvCxnSpPr/>
            <p:nvPr/>
          </p:nvCxnSpPr>
          <p:spPr bwMode="auto">
            <a:xfrm rot="16200000" flipH="1">
              <a:off x="1411402" y="3403485"/>
              <a:ext cx="874257" cy="515711"/>
            </a:xfrm>
            <a:prstGeom prst="line">
              <a:avLst/>
            </a:prstGeom>
            <a:solidFill>
              <a:schemeClr val="accent1"/>
            </a:solidFill>
            <a:ln w="11112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Прямая соединительная линия 55"/>
            <p:cNvCxnSpPr/>
            <p:nvPr/>
          </p:nvCxnSpPr>
          <p:spPr bwMode="auto">
            <a:xfrm rot="5400000" flipH="1" flipV="1">
              <a:off x="2092779" y="3586164"/>
              <a:ext cx="517071" cy="498021"/>
            </a:xfrm>
            <a:prstGeom prst="line">
              <a:avLst/>
            </a:prstGeom>
            <a:solidFill>
              <a:schemeClr val="accent1"/>
            </a:solidFill>
            <a:ln w="11112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7" name="TextBox 56"/>
          <p:cNvSpPr txBox="1"/>
          <p:nvPr/>
        </p:nvSpPr>
        <p:spPr>
          <a:xfrm>
            <a:off x="7809063" y="1173869"/>
            <a:ext cx="415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EuropeDemiC"/>
              </a:rPr>
              <a:t>54</a:t>
            </a:r>
            <a:endParaRPr lang="ru-RU" b="0" dirty="0">
              <a:effectLst>
                <a:outerShdw blurRad="38100" dist="38100" dir="2700000" algn="tl">
                  <a:srgbClr val="C0C0C0"/>
                </a:outerShdw>
              </a:effectLst>
              <a:latin typeface="EuropeDemiC"/>
            </a:endParaRPr>
          </a:p>
        </p:txBody>
      </p:sp>
      <p:sp>
        <p:nvSpPr>
          <p:cNvPr id="58" name="Прямоугольник 57"/>
          <p:cNvSpPr/>
          <p:nvPr/>
        </p:nvSpPr>
        <p:spPr bwMode="auto">
          <a:xfrm>
            <a:off x="0" y="6583680"/>
            <a:ext cx="436098" cy="274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0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20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mph" presetSubtype="1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" presetClass="emph" presetSubtype="1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" presetClass="emph" presetSubtype="1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" presetClass="emph" presetSubtype="1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5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5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" presetClass="emph" presetSubtype="1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63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64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4" grpId="1"/>
      <p:bldP spid="35" grpId="0"/>
      <p:bldP spid="35" grpId="1"/>
      <p:bldP spid="57" grpId="0"/>
      <p:bldP spid="5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4607" y="4774323"/>
            <a:ext cx="8014520" cy="1401097"/>
          </a:xfrm>
        </p:spPr>
        <p:txBody>
          <a:bodyPr anchor="ctr"/>
          <a:lstStyle/>
          <a:p>
            <a:pPr algn="ctr">
              <a:buFontTx/>
              <a:buNone/>
              <a:defRPr/>
            </a:pPr>
            <a:r>
              <a:rPr lang="ru-RU" sz="6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Century Gothic" pitchFamily="34" charset="0"/>
              </a:rPr>
              <a:t>Ваши вопросы?</a:t>
            </a:r>
            <a:endParaRPr lang="ru-RU" sz="6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  <a:latin typeface="Century Gothic" pitchFamily="34" charset="0"/>
            </a:endParaRPr>
          </a:p>
        </p:txBody>
      </p:sp>
      <p:pic>
        <p:nvPicPr>
          <p:cNvPr id="41986" name="Picture 2" descr="H:\Для конф\Question-Marks_People_iStock_000011860969Small.jpg"/>
          <p:cNvPicPr>
            <a:picLocks noChangeAspect="1" noChangeArrowheads="1"/>
          </p:cNvPicPr>
          <p:nvPr/>
        </p:nvPicPr>
        <p:blipFill>
          <a:blip r:embed="rId3" cstate="print"/>
          <a:srcRect t="9481" b="15638"/>
          <a:stretch>
            <a:fillRect/>
          </a:stretch>
        </p:blipFill>
        <p:spPr bwMode="auto">
          <a:xfrm>
            <a:off x="559085" y="1144778"/>
            <a:ext cx="8787832" cy="369496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 bwMode="auto">
          <a:xfrm>
            <a:off x="0" y="6583680"/>
            <a:ext cx="436098" cy="274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21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1576" y="2921453"/>
            <a:ext cx="7591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Century Gothic" pitchFamily="34" charset="0"/>
              </a:rPr>
              <a:t>Отзывы Компаний-Заказчиков</a:t>
            </a:r>
            <a:endParaRPr lang="ru-RU" sz="3000" dirty="0">
              <a:latin typeface="Century Gothic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0" y="6583680"/>
            <a:ext cx="436098" cy="274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22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53" y="1186853"/>
            <a:ext cx="3975283" cy="548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868" y="1222293"/>
            <a:ext cx="3825647" cy="541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148557" y="256177"/>
            <a:ext cx="6610351" cy="6572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ru-RU" sz="2400" b="1" dirty="0" smtClean="0">
                <a:latin typeface="Century Gothic" pitchFamily="34" charset="0"/>
              </a:rPr>
              <a:t>ОАО «НК «Роснефть»</a:t>
            </a:r>
            <a:endParaRPr lang="ru-RU" sz="2400" b="1" dirty="0">
              <a:latin typeface="Century Gothic" pitchFamily="34" charset="0"/>
            </a:endParaRPr>
          </a:p>
        </p:txBody>
      </p:sp>
      <p:sp>
        <p:nvSpPr>
          <p:cNvPr id="7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23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83917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64343" y="256177"/>
            <a:ext cx="8394565" cy="6572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ru-RU" sz="2400" b="1" dirty="0" smtClean="0">
                <a:latin typeface="Century Gothic" pitchFamily="34" charset="0"/>
              </a:rPr>
              <a:t>ЗАО «Уральская Нефтяная Компания», ОАО «РИТЭК»</a:t>
            </a:r>
            <a:endParaRPr lang="ru-RU" sz="2400" b="1" dirty="0">
              <a:latin typeface="Century Gothic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11"/>
          <a:stretch/>
        </p:blipFill>
        <p:spPr bwMode="auto">
          <a:xfrm>
            <a:off x="447675" y="1070430"/>
            <a:ext cx="3892096" cy="548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189" y="1068669"/>
            <a:ext cx="3869143" cy="54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24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1895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1576" y="2921453"/>
            <a:ext cx="7591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Century Gothic" pitchFamily="34" charset="0"/>
              </a:rPr>
              <a:t>Патенты</a:t>
            </a:r>
            <a:endParaRPr lang="ru-RU" sz="3000" dirty="0">
              <a:latin typeface="Century Gothic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0" y="6583680"/>
            <a:ext cx="436098" cy="274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25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5097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1110496"/>
            <a:ext cx="3943350" cy="551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D:\ОБЩАЯ\Новая папка (4)\патент гибкий вал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62" r="4902" b="16741"/>
          <a:stretch/>
        </p:blipFill>
        <p:spPr bwMode="auto">
          <a:xfrm>
            <a:off x="5238749" y="1110496"/>
            <a:ext cx="4048125" cy="57278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26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47582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8538"/>
          <a:stretch/>
        </p:blipFill>
        <p:spPr bwMode="auto">
          <a:xfrm>
            <a:off x="526869" y="1104965"/>
            <a:ext cx="4045131" cy="542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27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71316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71576" y="2921453"/>
            <a:ext cx="7591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Century Gothic" pitchFamily="34" charset="0"/>
              </a:rPr>
              <a:t>Разрешение, сертификат соответствия</a:t>
            </a:r>
            <a:endParaRPr lang="ru-RU" sz="3000" dirty="0">
              <a:latin typeface="Century Gothic" pitchFamily="34" charset="0"/>
            </a:endParaRPr>
          </a:p>
        </p:txBody>
      </p:sp>
      <p:sp>
        <p:nvSpPr>
          <p:cNvPr id="5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28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44209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84" y="1213463"/>
            <a:ext cx="3750582" cy="53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D:\ОБЩАЯ\Новая папка (4)\Сертификат  МСП 13 год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582" b="7241"/>
          <a:stretch/>
        </p:blipFill>
        <p:spPr bwMode="auto">
          <a:xfrm>
            <a:off x="5071137" y="1213463"/>
            <a:ext cx="4358614" cy="5304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29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50028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 descr="D:\ОБЩАЯ\stock-vector-drill-rig-showing-horizontal-well-bore-marcellus-shale-formation-aquifer-and-fracture-zone-not-78450.jpg"/>
          <p:cNvPicPr>
            <a:picLocks noChangeAspect="1" noChangeArrowheads="1"/>
          </p:cNvPicPr>
          <p:nvPr/>
        </p:nvPicPr>
        <p:blipFill>
          <a:blip r:embed="rId3" cstate="print"/>
          <a:srcRect b="4167"/>
          <a:stretch>
            <a:fillRect/>
          </a:stretch>
        </p:blipFill>
        <p:spPr bwMode="auto">
          <a:xfrm>
            <a:off x="442686" y="1122405"/>
            <a:ext cx="4975621" cy="497801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5654" y="169200"/>
            <a:ext cx="6394610" cy="42386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24498"/>
                </a:solidFill>
                <a:latin typeface="Century Gothic" pitchFamily="34" charset="0"/>
              </a:rPr>
              <a:t>Вскрытие продуктивных пластов</a:t>
            </a:r>
            <a:endParaRPr lang="ru-RU" sz="2400" b="1" dirty="0">
              <a:solidFill>
                <a:srgbClr val="024498"/>
              </a:solidFill>
              <a:latin typeface="Century Gothic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>
            <a:off x="648268" y="4156190"/>
            <a:ext cx="2760031" cy="12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13894" y="1313146"/>
            <a:ext cx="3972792" cy="179126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Ins="36000">
            <a:spAutoFit/>
          </a:bodyPr>
          <a:lstStyle/>
          <a:p>
            <a:pPr indent="263525" defTabSz="915988">
              <a:spcBef>
                <a:spcPct val="20000"/>
              </a:spcBef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EuropeDemiC"/>
              </a:rPr>
              <a:t>Первичное вскрытие</a:t>
            </a:r>
            <a:r>
              <a:rPr lang="en-US" sz="2400" dirty="0" smtClean="0">
                <a:latin typeface="EuropeDemiC"/>
              </a:rPr>
              <a:t> </a:t>
            </a:r>
            <a:r>
              <a:rPr lang="ru-RU" sz="2400" dirty="0" smtClean="0">
                <a:latin typeface="EuropeDemiC"/>
              </a:rPr>
              <a:t>–</a:t>
            </a:r>
          </a:p>
          <a:p>
            <a:pPr indent="263525" defTabSz="915988">
              <a:spcBef>
                <a:spcPct val="20000"/>
              </a:spcBef>
              <a:buClr>
                <a:srgbClr val="C00000"/>
              </a:buClr>
              <a:buSzPct val="150000"/>
              <a:defRPr/>
            </a:pPr>
            <a:r>
              <a:rPr lang="ru-RU" sz="2400" dirty="0" smtClean="0">
                <a:solidFill>
                  <a:schemeClr val="accent1">
                    <a:lumMod val="25000"/>
                  </a:schemeClr>
                </a:solidFill>
                <a:latin typeface="EuropeDemiC"/>
              </a:rPr>
              <a:t>бурением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EuropeDemiC"/>
              </a:rPr>
              <a:t> </a:t>
            </a:r>
          </a:p>
          <a:p>
            <a:pPr indent="263525" defTabSz="915988">
              <a:spcBef>
                <a:spcPct val="20000"/>
              </a:spcBef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EuropeDemiC"/>
              </a:rPr>
              <a:t>Вторичное вскрытие –</a:t>
            </a:r>
          </a:p>
          <a:p>
            <a:pPr indent="263525" defTabSz="915988">
              <a:spcBef>
                <a:spcPct val="20000"/>
              </a:spcBef>
              <a:buClr>
                <a:srgbClr val="C00000"/>
              </a:buClr>
              <a:buSzPct val="150000"/>
              <a:defRPr/>
            </a:pPr>
            <a:r>
              <a:rPr lang="ru-RU" sz="2400" dirty="0" smtClean="0">
                <a:solidFill>
                  <a:schemeClr val="accent1">
                    <a:lumMod val="25000"/>
                  </a:schemeClr>
                </a:solidFill>
                <a:latin typeface="EuropeDemiC"/>
              </a:rPr>
              <a:t>перфорацией</a:t>
            </a:r>
            <a:endParaRPr lang="ru-RU" sz="2400" dirty="0">
              <a:solidFill>
                <a:schemeClr val="accent1">
                  <a:lumMod val="25000"/>
                </a:schemeClr>
              </a:solidFill>
              <a:latin typeface="EuropeDemiC"/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>
          <a:xfrm rot="5400000">
            <a:off x="2179563" y="4333998"/>
            <a:ext cx="45719" cy="28828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/>
          <p:cNvSpPr/>
          <p:nvPr/>
        </p:nvSpPr>
        <p:spPr>
          <a:xfrm rot="5400000">
            <a:off x="2179563" y="4426867"/>
            <a:ext cx="45719" cy="28828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rot="5400000">
            <a:off x="2176388" y="4521323"/>
            <a:ext cx="45719" cy="28828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 rot="5400000">
            <a:off x="2176388" y="4614192"/>
            <a:ext cx="45719" cy="28828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Равнобедренный треугольник 30"/>
          <p:cNvSpPr/>
          <p:nvPr/>
        </p:nvSpPr>
        <p:spPr>
          <a:xfrm rot="5400000">
            <a:off x="2176388" y="4702298"/>
            <a:ext cx="45719" cy="28828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/>
          <p:cNvSpPr/>
          <p:nvPr/>
        </p:nvSpPr>
        <p:spPr>
          <a:xfrm rot="5400000">
            <a:off x="2176388" y="4795167"/>
            <a:ext cx="45719" cy="28828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Равнобедренный треугольник 32"/>
          <p:cNvSpPr/>
          <p:nvPr/>
        </p:nvSpPr>
        <p:spPr>
          <a:xfrm rot="5400000">
            <a:off x="2176388" y="4890417"/>
            <a:ext cx="45719" cy="28828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33"/>
          <p:cNvSpPr/>
          <p:nvPr/>
        </p:nvSpPr>
        <p:spPr>
          <a:xfrm rot="16200000" flipH="1">
            <a:off x="1830313" y="4333998"/>
            <a:ext cx="45719" cy="28828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Равнобедренный треугольник 34"/>
          <p:cNvSpPr/>
          <p:nvPr/>
        </p:nvSpPr>
        <p:spPr>
          <a:xfrm rot="16200000" flipH="1">
            <a:off x="1830313" y="4426867"/>
            <a:ext cx="45719" cy="28828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Равнобедренный треугольник 35"/>
          <p:cNvSpPr/>
          <p:nvPr/>
        </p:nvSpPr>
        <p:spPr>
          <a:xfrm rot="16200000" flipH="1">
            <a:off x="1827139" y="4521323"/>
            <a:ext cx="45719" cy="28828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Равнобедренный треугольник 36"/>
          <p:cNvSpPr/>
          <p:nvPr/>
        </p:nvSpPr>
        <p:spPr>
          <a:xfrm rot="16200000" flipH="1">
            <a:off x="1827139" y="4614192"/>
            <a:ext cx="45719" cy="28828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Равнобедренный треугольник 37"/>
          <p:cNvSpPr/>
          <p:nvPr/>
        </p:nvSpPr>
        <p:spPr>
          <a:xfrm rot="16200000" flipH="1">
            <a:off x="1827139" y="4702298"/>
            <a:ext cx="45719" cy="28828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Равнобедренный треугольник 38"/>
          <p:cNvSpPr/>
          <p:nvPr/>
        </p:nvSpPr>
        <p:spPr>
          <a:xfrm rot="16200000" flipH="1">
            <a:off x="1827139" y="4795167"/>
            <a:ext cx="45719" cy="28828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Равнобедренный треугольник 39"/>
          <p:cNvSpPr/>
          <p:nvPr/>
        </p:nvSpPr>
        <p:spPr>
          <a:xfrm rot="16200000" flipH="1">
            <a:off x="1827139" y="4890417"/>
            <a:ext cx="45719" cy="28828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1061810" y="4510063"/>
            <a:ext cx="614363" cy="27699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Ins="36000">
            <a:spAutoFit/>
          </a:bodyPr>
          <a:lstStyle/>
          <a:p>
            <a:pPr defTabSz="915988">
              <a:spcBef>
                <a:spcPct val="20000"/>
              </a:spcBef>
              <a:buSzPct val="150000"/>
              <a:defRPr/>
            </a:pPr>
            <a:r>
              <a:rPr lang="ru-RU" sz="120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eDemiC"/>
              </a:rPr>
              <a:t>_А___ </a:t>
            </a:r>
            <a:endParaRPr lang="ru-RU" sz="1200" u="sng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peDemiC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357290" y="4510067"/>
            <a:ext cx="614363" cy="27699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Ins="36000">
            <a:spAutoFit/>
          </a:bodyPr>
          <a:lstStyle/>
          <a:p>
            <a:pPr defTabSz="915988">
              <a:spcBef>
                <a:spcPct val="20000"/>
              </a:spcBef>
              <a:buSzPct val="150000"/>
              <a:defRPr/>
            </a:pPr>
            <a:r>
              <a:rPr lang="ru-RU" sz="1200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eDemiC"/>
              </a:rPr>
              <a:t>___А_ </a:t>
            </a:r>
            <a:endParaRPr lang="ru-RU" sz="1200" u="sng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peDemiC"/>
            </a:endParaRPr>
          </a:p>
        </p:txBody>
      </p:sp>
      <p:cxnSp>
        <p:nvCxnSpPr>
          <p:cNvPr id="59" name="Прямая со стрелкой 58"/>
          <p:cNvCxnSpPr/>
          <p:nvPr/>
        </p:nvCxnSpPr>
        <p:spPr>
          <a:xfrm rot="16200000" flipH="1">
            <a:off x="1369553" y="4619979"/>
            <a:ext cx="181605" cy="1743"/>
          </a:xfrm>
          <a:prstGeom prst="straightConnector1">
            <a:avLst/>
          </a:prstGeom>
          <a:ln>
            <a:solidFill>
              <a:schemeClr val="bg1"/>
            </a:solidFill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rot="16200000" flipH="1">
            <a:off x="2461753" y="4619979"/>
            <a:ext cx="181605" cy="1743"/>
          </a:xfrm>
          <a:prstGeom prst="straightConnector1">
            <a:avLst/>
          </a:prstGeom>
          <a:ln>
            <a:solidFill>
              <a:schemeClr val="bg1"/>
            </a:solidFill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879" name="Группа 36878"/>
          <p:cNvGrpSpPr/>
          <p:nvPr/>
        </p:nvGrpSpPr>
        <p:grpSpPr>
          <a:xfrm>
            <a:off x="4633847" y="3281268"/>
            <a:ext cx="3073400" cy="3506585"/>
            <a:chOff x="4648360" y="3223210"/>
            <a:chExt cx="3073400" cy="3506585"/>
          </a:xfrm>
        </p:grpSpPr>
        <p:grpSp>
          <p:nvGrpSpPr>
            <p:cNvPr id="89" name="Группа 88"/>
            <p:cNvGrpSpPr/>
            <p:nvPr/>
          </p:nvGrpSpPr>
          <p:grpSpPr>
            <a:xfrm>
              <a:off x="4648360" y="3223210"/>
              <a:ext cx="3073400" cy="3506585"/>
              <a:chOff x="4546600" y="3173615"/>
              <a:chExt cx="3073400" cy="3506585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5560867" y="3173615"/>
                <a:ext cx="985983" cy="369332"/>
              </a:xfrm>
              <a:prstGeom prst="rect">
                <a:avLst/>
              </a:prstGeom>
              <a:noFill/>
              <a:ln>
                <a:noFill/>
                <a:prstDash val="dash"/>
              </a:ln>
            </p:spPr>
            <p:txBody>
              <a:bodyPr wrap="square" rIns="36000">
                <a:spAutoFit/>
              </a:bodyPr>
              <a:lstStyle/>
              <a:p>
                <a:pPr algn="ctr" defTabSz="915988">
                  <a:spcBef>
                    <a:spcPct val="20000"/>
                  </a:spcBef>
                  <a:buSzPct val="150000"/>
                  <a:defRPr/>
                </a:pPr>
                <a:r>
                  <a:rPr lang="ru-RU" sz="1800" dirty="0" smtClean="0">
                    <a:latin typeface="EuropeDemiC"/>
                  </a:rPr>
                  <a:t>А – А</a:t>
                </a:r>
                <a:endParaRPr lang="ru-RU" sz="1800" dirty="0">
                  <a:latin typeface="EuropeDemiC"/>
                </a:endParaRPr>
              </a:p>
            </p:txBody>
          </p:sp>
          <p:grpSp>
            <p:nvGrpSpPr>
              <p:cNvPr id="26" name="Группа 25"/>
              <p:cNvGrpSpPr/>
              <p:nvPr/>
            </p:nvGrpSpPr>
            <p:grpSpPr>
              <a:xfrm>
                <a:off x="4546600" y="3644900"/>
                <a:ext cx="3073400" cy="3035300"/>
                <a:chOff x="4546600" y="3644900"/>
                <a:chExt cx="3073400" cy="3035300"/>
              </a:xfrm>
            </p:grpSpPr>
            <p:grpSp>
              <p:nvGrpSpPr>
                <p:cNvPr id="3" name="Группа 2"/>
                <p:cNvGrpSpPr/>
                <p:nvPr/>
              </p:nvGrpSpPr>
              <p:grpSpPr>
                <a:xfrm>
                  <a:off x="4546600" y="3644900"/>
                  <a:ext cx="3073400" cy="3035300"/>
                  <a:chOff x="4546600" y="3644900"/>
                  <a:chExt cx="3073400" cy="3035300"/>
                </a:xfrm>
              </p:grpSpPr>
              <p:sp>
                <p:nvSpPr>
                  <p:cNvPr id="54" name="Овал 53"/>
                  <p:cNvSpPr/>
                  <p:nvPr/>
                </p:nvSpPr>
                <p:spPr>
                  <a:xfrm>
                    <a:off x="4546600" y="3644900"/>
                    <a:ext cx="3073400" cy="3035300"/>
                  </a:xfrm>
                  <a:prstGeom prst="ellipse">
                    <a:avLst/>
                  </a:prstGeom>
                  <a:pattFill prst="pct90">
                    <a:fgClr>
                      <a:schemeClr val="bg1"/>
                    </a:fgClr>
                    <a:bgClr>
                      <a:schemeClr val="tx1">
                        <a:lumMod val="95000"/>
                        <a:lumOff val="5000"/>
                      </a:schemeClr>
                    </a:bgClr>
                  </a:pattFill>
                  <a:ln>
                    <a:solidFill>
                      <a:schemeClr val="tx1"/>
                    </a:solidFill>
                  </a:ln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5" name="Овал 54"/>
                  <p:cNvSpPr/>
                  <p:nvPr/>
                </p:nvSpPr>
                <p:spPr>
                  <a:xfrm>
                    <a:off x="5232400" y="4298950"/>
                    <a:ext cx="1727200" cy="1727200"/>
                  </a:xfrm>
                  <a:prstGeom prst="ellipse">
                    <a:avLst/>
                  </a:prstGeom>
                  <a:pattFill prst="ltDnDiag">
                    <a:fgClr>
                      <a:schemeClr val="tx1">
                        <a:lumMod val="95000"/>
                        <a:lumOff val="5000"/>
                      </a:schemeClr>
                    </a:fgClr>
                    <a:bgClr>
                      <a:schemeClr val="bg1"/>
                    </a:bgClr>
                  </a:pattFill>
                  <a:ln w="2222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6" name="Овал 55"/>
                  <p:cNvSpPr/>
                  <p:nvPr/>
                </p:nvSpPr>
                <p:spPr>
                  <a:xfrm>
                    <a:off x="5759450" y="4838700"/>
                    <a:ext cx="647700" cy="647700"/>
                  </a:xfrm>
                  <a:prstGeom prst="ellipse">
                    <a:avLst/>
                  </a:prstGeom>
                  <a:pattFill prst="diagBrick">
                    <a:fgClr>
                      <a:schemeClr val="tx1"/>
                    </a:fgClr>
                    <a:bgClr>
                      <a:schemeClr val="bg1"/>
                    </a:bgClr>
                  </a:pattFill>
                  <a:ln w="1905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58" name="TextBox 57"/>
                <p:cNvSpPr txBox="1"/>
                <p:nvPr/>
              </p:nvSpPr>
              <p:spPr>
                <a:xfrm>
                  <a:off x="6427857" y="5511372"/>
                  <a:ext cx="270741" cy="246221"/>
                </a:xfrm>
                <a:prstGeom prst="rect">
                  <a:avLst/>
                </a:prstGeom>
                <a:noFill/>
                <a:ln>
                  <a:noFill/>
                  <a:prstDash val="dash"/>
                </a:ln>
              </p:spPr>
              <p:txBody>
                <a:bodyPr wrap="square" rIns="36000">
                  <a:spAutoFit/>
                </a:bodyPr>
                <a:lstStyle/>
                <a:p>
                  <a:pPr defTabSz="915988">
                    <a:spcBef>
                      <a:spcPct val="20000"/>
                    </a:spcBef>
                    <a:buClr>
                      <a:srgbClr val="C00000"/>
                    </a:buClr>
                    <a:buSzPct val="150000"/>
                    <a:defRPr/>
                  </a:pPr>
                  <a:r>
                    <a:rPr lang="en-US" sz="1000" dirty="0" smtClean="0">
                      <a:latin typeface="EuropeDemiC"/>
                    </a:rPr>
                    <a:t>r</a:t>
                  </a:r>
                  <a:r>
                    <a:rPr lang="en-US" sz="1000" baseline="-25000" dirty="0" smtClean="0">
                      <a:latin typeface="EuropeDemiC"/>
                    </a:rPr>
                    <a:t>d</a:t>
                  </a:r>
                  <a:endParaRPr lang="ru-RU" sz="1000" baseline="-25000" dirty="0">
                    <a:latin typeface="EuropeDemiC"/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5050956" y="5762484"/>
                  <a:ext cx="270741" cy="246221"/>
                </a:xfrm>
                <a:prstGeom prst="rect">
                  <a:avLst/>
                </a:prstGeom>
                <a:noFill/>
                <a:ln>
                  <a:noFill/>
                  <a:prstDash val="dash"/>
                </a:ln>
              </p:spPr>
              <p:txBody>
                <a:bodyPr wrap="square" rIns="36000">
                  <a:spAutoFit/>
                </a:bodyPr>
                <a:lstStyle/>
                <a:p>
                  <a:pPr defTabSz="915988">
                    <a:spcBef>
                      <a:spcPct val="20000"/>
                    </a:spcBef>
                    <a:buClr>
                      <a:srgbClr val="C00000"/>
                    </a:buClr>
                    <a:buSzPct val="150000"/>
                    <a:defRPr/>
                  </a:pPr>
                  <a:r>
                    <a:rPr lang="en-US" sz="1000" dirty="0" smtClean="0">
                      <a:latin typeface="EuropeDemiC"/>
                    </a:rPr>
                    <a:t>r</a:t>
                  </a:r>
                  <a:r>
                    <a:rPr lang="en-US" sz="1000" baseline="-25000" dirty="0">
                      <a:latin typeface="EuropeDemiC"/>
                    </a:rPr>
                    <a:t>e</a:t>
                  </a:r>
                  <a:endParaRPr lang="ru-RU" sz="1000" baseline="-25000" dirty="0">
                    <a:latin typeface="EuropeDemiC"/>
                  </a:endParaRPr>
                </a:p>
              </p:txBody>
            </p:sp>
          </p:grpSp>
          <p:sp>
            <p:nvSpPr>
              <p:cNvPr id="63" name="Овал 62"/>
              <p:cNvSpPr/>
              <p:nvPr/>
            </p:nvSpPr>
            <p:spPr>
              <a:xfrm>
                <a:off x="5837077" y="4915544"/>
                <a:ext cx="492445" cy="490478"/>
              </a:xfrm>
              <a:prstGeom prst="ellipse">
                <a:avLst/>
              </a:prstGeom>
              <a:solidFill>
                <a:schemeClr val="bg1"/>
              </a:solidFill>
              <a:ln w="603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73" name="Прямая со стрелкой 72"/>
              <p:cNvCxnSpPr>
                <a:endCxn id="54" idx="3"/>
              </p:cNvCxnSpPr>
              <p:nvPr/>
            </p:nvCxnSpPr>
            <p:spPr>
              <a:xfrm flipH="1">
                <a:off x="4996689" y="5165289"/>
                <a:ext cx="1086611" cy="1070402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Прямая со стрелкой 74"/>
              <p:cNvCxnSpPr/>
              <p:nvPr/>
            </p:nvCxnSpPr>
            <p:spPr>
              <a:xfrm>
                <a:off x="6083300" y="5162550"/>
                <a:ext cx="463550" cy="72304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Прямая со стрелкой 79"/>
              <p:cNvCxnSpPr>
                <a:endCxn id="56" idx="7"/>
              </p:cNvCxnSpPr>
              <p:nvPr/>
            </p:nvCxnSpPr>
            <p:spPr>
              <a:xfrm flipV="1">
                <a:off x="6083299" y="4933553"/>
                <a:ext cx="228998" cy="23173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>
                <a:off x="5926497" y="4915544"/>
                <a:ext cx="270741" cy="246221"/>
              </a:xfrm>
              <a:prstGeom prst="rect">
                <a:avLst/>
              </a:prstGeom>
              <a:noFill/>
              <a:ln>
                <a:noFill/>
                <a:prstDash val="dash"/>
              </a:ln>
            </p:spPr>
            <p:txBody>
              <a:bodyPr wrap="square" rIns="36000">
                <a:spAutoFit/>
              </a:bodyPr>
              <a:lstStyle/>
              <a:p>
                <a:pPr defTabSz="915988">
                  <a:spcBef>
                    <a:spcPct val="20000"/>
                  </a:spcBef>
                  <a:buClr>
                    <a:srgbClr val="C00000"/>
                  </a:buClr>
                  <a:buSzPct val="150000"/>
                  <a:defRPr/>
                </a:pPr>
                <a:r>
                  <a:rPr lang="en-US" sz="1000" dirty="0" smtClean="0">
                    <a:latin typeface="EuropeDemiC"/>
                  </a:rPr>
                  <a:t>r</a:t>
                </a:r>
                <a:r>
                  <a:rPr lang="en-US" sz="1000" baseline="-25000" dirty="0" smtClean="0">
                    <a:latin typeface="EuropeDemiC"/>
                  </a:rPr>
                  <a:t>w</a:t>
                </a:r>
                <a:endParaRPr lang="ru-RU" sz="1000" baseline="-25000" dirty="0">
                  <a:latin typeface="EuropeDemiC"/>
                </a:endParaRPr>
              </a:p>
            </p:txBody>
          </p:sp>
        </p:grpSp>
        <p:cxnSp>
          <p:nvCxnSpPr>
            <p:cNvPr id="106" name="Прямая соединительная линия 105"/>
            <p:cNvCxnSpPr/>
            <p:nvPr/>
          </p:nvCxnSpPr>
          <p:spPr>
            <a:xfrm>
              <a:off x="6782535" y="4858394"/>
              <a:ext cx="104040" cy="1409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73" name="Прямая со стрелкой 36872"/>
            <p:cNvCxnSpPr/>
            <p:nvPr/>
          </p:nvCxnSpPr>
          <p:spPr>
            <a:xfrm flipV="1">
              <a:off x="6449577" y="4939585"/>
              <a:ext cx="384978" cy="248519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 w="sm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/>
            <p:cNvCxnSpPr/>
            <p:nvPr/>
          </p:nvCxnSpPr>
          <p:spPr>
            <a:xfrm>
              <a:off x="6404870" y="5118102"/>
              <a:ext cx="104040" cy="1409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6579753" y="5009854"/>
              <a:ext cx="270741" cy="246221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Ins="36000">
              <a:spAutoFit/>
            </a:bodyPr>
            <a:lstStyle/>
            <a:p>
              <a:pPr defTabSz="915988">
                <a:spcBef>
                  <a:spcPct val="20000"/>
                </a:spcBef>
                <a:buClr>
                  <a:srgbClr val="C00000"/>
                </a:buClr>
                <a:buSzPct val="150000"/>
                <a:defRPr/>
              </a:pPr>
              <a:r>
                <a:rPr lang="en-US" sz="1000" dirty="0" smtClean="0">
                  <a:latin typeface="EuropeDemiC"/>
                </a:rPr>
                <a:t>l</a:t>
              </a:r>
              <a:r>
                <a:rPr lang="en-US" sz="1000" baseline="-25000" dirty="0">
                  <a:latin typeface="EuropeDemiC"/>
                </a:rPr>
                <a:t>p</a:t>
              </a:r>
              <a:endParaRPr lang="ru-RU" sz="1000" baseline="-25000" dirty="0">
                <a:latin typeface="EuropeDemiC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7706520" y="5175525"/>
            <a:ext cx="2268786" cy="120956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Ins="36000">
            <a:spAutoFit/>
          </a:bodyPr>
          <a:lstStyle/>
          <a:p>
            <a:pPr marL="266700" indent="-266700" defTabSz="915988">
              <a:spcBef>
                <a:spcPct val="20000"/>
              </a:spcBef>
              <a:buClr>
                <a:srgbClr val="C00000"/>
              </a:buClr>
              <a:buSzPct val="150000"/>
              <a:defRPr/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r</a:t>
            </a:r>
            <a:r>
              <a:rPr lang="en-US" sz="11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w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 –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радиус скважины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;</a:t>
            </a:r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EuropeDemiC"/>
            </a:endParaRPr>
          </a:p>
          <a:p>
            <a:pPr marL="266700" indent="-266700" defTabSz="915988">
              <a:spcBef>
                <a:spcPct val="20000"/>
              </a:spcBef>
              <a:buClr>
                <a:srgbClr val="C00000"/>
              </a:buClr>
              <a:buSzPct val="150000"/>
              <a:defRPr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r</a:t>
            </a:r>
            <a:r>
              <a:rPr lang="en-US" sz="11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d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 –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радиус поврежденной зоны пласта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;</a:t>
            </a:r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EuropeDemiC"/>
            </a:endParaRPr>
          </a:p>
          <a:p>
            <a:pPr marL="266700" indent="-266700" defTabSz="915988">
              <a:spcBef>
                <a:spcPct val="20000"/>
              </a:spcBef>
              <a:buClr>
                <a:srgbClr val="C00000"/>
              </a:buClr>
              <a:buSzPct val="150000"/>
              <a:defRPr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r</a:t>
            </a:r>
            <a:r>
              <a:rPr lang="en-US" sz="11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e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 –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радиус дренирования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;</a:t>
            </a:r>
          </a:p>
          <a:p>
            <a:pPr marL="266700" indent="-266700" defTabSz="915988">
              <a:spcBef>
                <a:spcPct val="20000"/>
              </a:spcBef>
              <a:buClr>
                <a:srgbClr val="C00000"/>
              </a:buClr>
              <a:buSzPct val="150000"/>
              <a:defRPr/>
            </a:pP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l</a:t>
            </a:r>
            <a:r>
              <a:rPr lang="en-US" sz="11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p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 –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длина </a:t>
            </a:r>
            <a:r>
              <a:rPr lang="ru-RU" sz="1100" smtClean="0">
                <a:solidFill>
                  <a:schemeClr val="tx1">
                    <a:lumMod val="65000"/>
                    <a:lumOff val="35000"/>
                  </a:schemeClr>
                </a:solidFill>
                <a:latin typeface="EuropeDemiC"/>
              </a:rPr>
              <a:t>перфорационного канала.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latin typeface="EuropeDemiC"/>
            </a:endParaRPr>
          </a:p>
        </p:txBody>
      </p:sp>
      <p:grpSp>
        <p:nvGrpSpPr>
          <p:cNvPr id="124" name="Группа 123"/>
          <p:cNvGrpSpPr/>
          <p:nvPr/>
        </p:nvGrpSpPr>
        <p:grpSpPr>
          <a:xfrm>
            <a:off x="5536322" y="4585475"/>
            <a:ext cx="1271624" cy="1368857"/>
            <a:chOff x="5456978" y="4485143"/>
            <a:chExt cx="1271624" cy="1368857"/>
          </a:xfrm>
        </p:grpSpPr>
        <p:sp>
          <p:nvSpPr>
            <p:cNvPr id="125" name="Равнобедренный треугольник 124"/>
            <p:cNvSpPr/>
            <p:nvPr/>
          </p:nvSpPr>
          <p:spPr>
            <a:xfrm rot="10800000">
              <a:off x="6051550" y="5396266"/>
              <a:ext cx="69849" cy="457734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Равнобедренный треугольник 125"/>
            <p:cNvSpPr/>
            <p:nvPr/>
          </p:nvSpPr>
          <p:spPr>
            <a:xfrm rot="7422687">
              <a:off x="6441447" y="5178922"/>
              <a:ext cx="69849" cy="457734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Равнобедренный треугольник 126"/>
            <p:cNvSpPr/>
            <p:nvPr/>
          </p:nvSpPr>
          <p:spPr>
            <a:xfrm rot="14327264">
              <a:off x="5670774" y="5181282"/>
              <a:ext cx="69849" cy="457734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Равнобедренный треугольник 127"/>
            <p:cNvSpPr/>
            <p:nvPr/>
          </p:nvSpPr>
          <p:spPr>
            <a:xfrm rot="18093281">
              <a:off x="5650920" y="4713809"/>
              <a:ext cx="69849" cy="457734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Равнобедренный треугольник 128"/>
            <p:cNvSpPr/>
            <p:nvPr/>
          </p:nvSpPr>
          <p:spPr>
            <a:xfrm>
              <a:off x="6056189" y="4485143"/>
              <a:ext cx="69849" cy="457734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Равнобедренный треугольник 129"/>
            <p:cNvSpPr/>
            <p:nvPr/>
          </p:nvSpPr>
          <p:spPr>
            <a:xfrm rot="3431201">
              <a:off x="6464810" y="4717654"/>
              <a:ext cx="69849" cy="457734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05700" y="6496053"/>
            <a:ext cx="2311400" cy="365125"/>
          </a:xfrm>
        </p:spPr>
        <p:txBody>
          <a:bodyPr/>
          <a:lstStyle/>
          <a:p>
            <a:pPr>
              <a:defRPr/>
            </a:pPr>
            <a:fld id="{C90A96C9-5046-41FC-8CF3-8C0864C5A8C1}" type="slidenum">
              <a:rPr lang="ru-RU" smtClean="0">
                <a:latin typeface="Century Gothic" pitchFamily="34" charset="0"/>
              </a:rPr>
              <a:pPr>
                <a:defRPr/>
              </a:pPr>
              <a:t>3</a:t>
            </a:fld>
            <a:endParaRPr lang="ru-RU">
              <a:latin typeface="Century Gothic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52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3175" y="3035753"/>
            <a:ext cx="7591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Century Gothic" pitchFamily="34" charset="0"/>
              </a:rPr>
              <a:t>Фотографии основных средств</a:t>
            </a:r>
          </a:p>
          <a:p>
            <a:pPr algn="ctr"/>
            <a:r>
              <a:rPr lang="ru-RU" sz="3000" dirty="0" smtClean="0">
                <a:latin typeface="Century Gothic" pitchFamily="34" charset="0"/>
              </a:rPr>
              <a:t>предприятия</a:t>
            </a:r>
            <a:endParaRPr lang="ru-RU" sz="3000" dirty="0">
              <a:latin typeface="Century Gothic" pitchFamily="34" charset="0"/>
            </a:endParaRPr>
          </a:p>
        </p:txBody>
      </p:sp>
      <p:sp>
        <p:nvSpPr>
          <p:cNvPr id="6" name="Номер слайда 7"/>
          <p:cNvSpPr txBox="1">
            <a:spLocks/>
          </p:cNvSpPr>
          <p:nvPr/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90A96C9-5046-41FC-8CF3-8C0864C5A8C1}" type="slidenum">
              <a:rPr lang="ru-RU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>
                <a:defRPr/>
              </a:pPr>
              <a:t>30</a:t>
            </a:fld>
            <a:endParaRPr lang="ru-RU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53179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d:\DOCUME~1\GAZIZO~1\LOCALS~1\Temp\Rar$DR03.141\фото  машины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117" t="9018" r="27912" b="52329"/>
          <a:stretch/>
        </p:blipFill>
        <p:spPr bwMode="auto">
          <a:xfrm>
            <a:off x="393700" y="1152191"/>
            <a:ext cx="3695700" cy="5350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DOCUME~1\GAZIZO~1\LOCALS~1\Temp\Rar$DR06.516\фото 2 машины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93" r="21939" b="70741"/>
          <a:stretch/>
        </p:blipFill>
        <p:spPr bwMode="auto">
          <a:xfrm>
            <a:off x="4198526" y="1965700"/>
            <a:ext cx="5491574" cy="3723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31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90743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DOCUME~1\GAZIZO~1\LOCALS~1\Temp\Rar$DR12.313\фото сборка 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59" t="1525" r="21897" b="73324"/>
          <a:stretch/>
        </p:blipFill>
        <p:spPr bwMode="auto">
          <a:xfrm>
            <a:off x="4330700" y="1104900"/>
            <a:ext cx="5321300" cy="3352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DOCUME~1\GAZIZO~1\LOCALS~1\Temp\Rar$DR09.297\фото КАМАЗ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75" r="19820" b="73735"/>
          <a:stretch/>
        </p:blipFill>
        <p:spPr bwMode="auto">
          <a:xfrm>
            <a:off x="394701" y="3430483"/>
            <a:ext cx="5040899" cy="3249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32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71087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DOCUME~1\GAZIZO~1\LOCALS~1\Temp\Rar$DR18.235\фото сборк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55" t="991" r="19893" b="72241"/>
          <a:stretch/>
        </p:blipFill>
        <p:spPr bwMode="auto">
          <a:xfrm rot="5400000">
            <a:off x="-120651" y="2089150"/>
            <a:ext cx="5067300" cy="342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624182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4866863" y="4132921"/>
            <a:ext cx="4738217" cy="2488590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  <a:effectLst/>
        </p:spPr>
        <p:txBody>
          <a:bodyPr tIns="49841" rIns="45720" bIns="49841"/>
          <a:lstStyle/>
          <a:p>
            <a:pPr defTabSz="915988">
              <a:buFont typeface="Arial" pitchFamily="34" charset="0"/>
              <a:buNone/>
              <a:defRPr/>
            </a:pPr>
            <a:r>
              <a:rPr lang="ru-RU" u="sng" dirty="0">
                <a:solidFill>
                  <a:srgbClr val="004800"/>
                </a:solidFill>
                <a:latin typeface="Century Gothic" pitchFamily="34" charset="0"/>
              </a:rPr>
              <a:t>Решение:</a:t>
            </a:r>
          </a:p>
          <a:p>
            <a:pPr defTabSz="915988">
              <a:buClr>
                <a:schemeClr val="tx1"/>
              </a:buClr>
              <a:defRPr/>
            </a:pPr>
            <a:endParaRPr lang="ru-RU" sz="1000" b="0" dirty="0">
              <a:latin typeface="Century Gothic" pitchFamily="34" charset="0"/>
            </a:endParaRPr>
          </a:p>
          <a:p>
            <a:pPr indent="355600" algn="just" defTabSz="915988">
              <a:spcBef>
                <a:spcPct val="20000"/>
              </a:spcBef>
              <a:buClr>
                <a:schemeClr val="tx1"/>
              </a:buClr>
              <a:buSzPct val="150000"/>
              <a:defRPr/>
            </a:pPr>
            <a:r>
              <a:rPr lang="ru-RU" sz="1500" b="0" dirty="0">
                <a:latin typeface="Century Gothic" pitchFamily="34" charset="0"/>
              </a:rPr>
              <a:t>Использование щадящих методов вторичного вскрытия пластов</a:t>
            </a:r>
            <a:r>
              <a:rPr lang="en-US" sz="1500" b="0" dirty="0">
                <a:latin typeface="Century Gothic" pitchFamily="34" charset="0"/>
              </a:rPr>
              <a:t> </a:t>
            </a:r>
            <a:r>
              <a:rPr lang="ru-RU" sz="1500" b="0" dirty="0">
                <a:latin typeface="Century Gothic" pitchFamily="34" charset="0"/>
              </a:rPr>
              <a:t>без риска нарушения целостности цементного камня </a:t>
            </a:r>
            <a:r>
              <a:rPr lang="ru-RU" sz="1500" b="0">
                <a:latin typeface="Century Gothic" pitchFamily="34" charset="0"/>
              </a:rPr>
              <a:t>за </a:t>
            </a:r>
            <a:r>
              <a:rPr lang="ru-RU" sz="1500" b="0" smtClean="0">
                <a:latin typeface="Century Gothic" pitchFamily="34" charset="0"/>
              </a:rPr>
              <a:t>экспл. </a:t>
            </a:r>
            <a:r>
              <a:rPr lang="ru-RU" sz="1500" b="0" dirty="0">
                <a:latin typeface="Century Gothic" pitchFamily="34" charset="0"/>
              </a:rPr>
              <a:t>колонной  и возникновения ЗКЦ из водоносных (газоносных) горизонтов</a:t>
            </a:r>
          </a:p>
          <a:p>
            <a:pPr algn="just" defTabSz="915988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50000"/>
              <a:defRPr/>
            </a:pPr>
            <a:endParaRPr lang="ru-RU" sz="500" b="0" dirty="0">
              <a:latin typeface="Century Gothic" pitchFamily="34" charset="0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910610" y="169200"/>
            <a:ext cx="4715318" cy="525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ru-RU" sz="2400" b="1" dirty="0" smtClean="0">
                <a:solidFill>
                  <a:srgbClr val="024498"/>
                </a:solidFill>
                <a:latin typeface="Century Gothic" pitchFamily="34" charset="0"/>
              </a:rPr>
              <a:t>Введение</a:t>
            </a:r>
            <a:endParaRPr lang="ru-RU" sz="2400" b="1" dirty="0">
              <a:solidFill>
                <a:srgbClr val="024498"/>
              </a:solidFill>
              <a:latin typeface="Century Gothic" pitchFamily="34" charset="0"/>
            </a:endParaRPr>
          </a:p>
        </p:txBody>
      </p:sp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4859244" y="1251871"/>
            <a:ext cx="4679576" cy="2771659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  <a:effectLst/>
        </p:spPr>
        <p:txBody>
          <a:bodyPr tIns="49841" rIns="45720" bIns="49841"/>
          <a:lstStyle/>
          <a:p>
            <a:pPr indent="15875" defTabSz="915988">
              <a:lnSpc>
                <a:spcPct val="80000"/>
              </a:lnSpc>
              <a:spcBef>
                <a:spcPct val="20000"/>
              </a:spcBef>
              <a:buClr>
                <a:srgbClr val="C00000"/>
              </a:buClr>
              <a:buSzPct val="150000"/>
              <a:defRPr/>
            </a:pPr>
            <a:r>
              <a:rPr lang="ru-RU" u="sng" dirty="0">
                <a:solidFill>
                  <a:srgbClr val="C00000"/>
                </a:solidFill>
                <a:latin typeface="Century Gothic" pitchFamily="34" charset="0"/>
              </a:rPr>
              <a:t>Проблема:</a:t>
            </a:r>
          </a:p>
          <a:p>
            <a:pPr indent="358775" algn="just" defTabSz="915988">
              <a:spcBef>
                <a:spcPct val="20000"/>
              </a:spcBef>
              <a:buClr>
                <a:srgbClr val="C00000"/>
              </a:buClr>
              <a:buSzPct val="150000"/>
              <a:defRPr/>
            </a:pPr>
            <a:endParaRPr lang="ru-RU" sz="1000" b="0" dirty="0" smtClean="0">
              <a:latin typeface="Century Gothic" pitchFamily="34" charset="0"/>
            </a:endParaRPr>
          </a:p>
          <a:p>
            <a:pPr indent="357188" algn="just" defTabSz="915988">
              <a:spcBef>
                <a:spcPct val="20000"/>
              </a:spcBef>
              <a:buClr>
                <a:srgbClr val="C00000"/>
              </a:buClr>
              <a:buSzPct val="150000"/>
              <a:defRPr/>
            </a:pPr>
            <a:r>
              <a:rPr lang="ru-RU" sz="1500" b="0" dirty="0" smtClean="0">
                <a:latin typeface="Century Gothic" pitchFamily="34" charset="0"/>
              </a:rPr>
              <a:t>Большой </a:t>
            </a:r>
            <a:r>
              <a:rPr lang="ru-RU" sz="1500" b="0" dirty="0">
                <a:latin typeface="Century Gothic" pitchFamily="34" charset="0"/>
              </a:rPr>
              <a:t>фонд скважин с близкорасположенными водо- и </a:t>
            </a:r>
            <a:r>
              <a:rPr lang="ru-RU" sz="1500" b="0" dirty="0" err="1">
                <a:latin typeface="Century Gothic" pitchFamily="34" charset="0"/>
              </a:rPr>
              <a:t>газонасыщенными</a:t>
            </a:r>
            <a:r>
              <a:rPr lang="ru-RU" sz="1500" b="0" dirty="0">
                <a:latin typeface="Century Gothic" pitchFamily="34" charset="0"/>
              </a:rPr>
              <a:t> пластами</a:t>
            </a:r>
            <a:r>
              <a:rPr lang="en-US" sz="1500" b="0" dirty="0">
                <a:latin typeface="Century Gothic" pitchFamily="34" charset="0"/>
              </a:rPr>
              <a:t>,</a:t>
            </a:r>
            <a:r>
              <a:rPr lang="ru-RU" sz="1500" b="0" dirty="0">
                <a:latin typeface="Century Gothic" pitchFamily="34" charset="0"/>
              </a:rPr>
              <a:t> имеющих риски</a:t>
            </a:r>
            <a:r>
              <a:rPr lang="ru-RU" sz="1500" b="0" dirty="0" smtClean="0">
                <a:latin typeface="Century Gothic" pitchFamily="34" charset="0"/>
              </a:rPr>
              <a:t>:</a:t>
            </a:r>
          </a:p>
          <a:p>
            <a:pPr indent="358775" algn="just" defTabSz="915988">
              <a:spcBef>
                <a:spcPct val="20000"/>
              </a:spcBef>
              <a:buClr>
                <a:srgbClr val="C00000"/>
              </a:buClr>
              <a:buSzPct val="150000"/>
              <a:defRPr/>
            </a:pPr>
            <a:endParaRPr lang="ru-RU" sz="500" b="0" dirty="0">
              <a:latin typeface="Century Gothic" pitchFamily="34" charset="0"/>
            </a:endParaRPr>
          </a:p>
          <a:p>
            <a:pPr marL="185738" indent="-185738" algn="just" defTabSz="915988">
              <a:spcBef>
                <a:spcPct val="20000"/>
              </a:spcBef>
              <a:buSzPct val="150000"/>
              <a:buFont typeface="Arial" pitchFamily="34" charset="0"/>
              <a:buChar char="•"/>
              <a:defRPr/>
            </a:pPr>
            <a:r>
              <a:rPr lang="ru-RU" sz="1500" b="0" dirty="0" smtClean="0">
                <a:latin typeface="Century Gothic" pitchFamily="34" charset="0"/>
              </a:rPr>
              <a:t>возникновения </a:t>
            </a:r>
            <a:r>
              <a:rPr lang="ru-RU" sz="1500" b="0" dirty="0">
                <a:latin typeface="Century Gothic" pitchFamily="34" charset="0"/>
              </a:rPr>
              <a:t>ЗКЦ при вторичном вскрытии пластов взрывным способом</a:t>
            </a:r>
            <a:r>
              <a:rPr lang="en-US" sz="1500" b="0" dirty="0" smtClean="0">
                <a:latin typeface="Century Gothic" pitchFamily="34" charset="0"/>
              </a:rPr>
              <a:t>;</a:t>
            </a:r>
            <a:endParaRPr lang="ru-RU" sz="1500" b="0" dirty="0" smtClean="0">
              <a:latin typeface="Century Gothic" pitchFamily="34" charset="0"/>
            </a:endParaRPr>
          </a:p>
          <a:p>
            <a:pPr marL="185738" indent="-185738" algn="just" defTabSz="915988">
              <a:spcBef>
                <a:spcPct val="20000"/>
              </a:spcBef>
              <a:buSzPct val="150000"/>
              <a:buFont typeface="Arial" pitchFamily="34" charset="0"/>
              <a:buChar char="•"/>
              <a:defRPr/>
            </a:pPr>
            <a:r>
              <a:rPr lang="ru-RU" sz="1500" b="0" dirty="0" smtClean="0">
                <a:latin typeface="Century Gothic" pitchFamily="34" charset="0"/>
              </a:rPr>
              <a:t>возникновения </a:t>
            </a:r>
            <a:r>
              <a:rPr lang="ru-RU" sz="1500" b="0" dirty="0">
                <a:latin typeface="Century Gothic" pitchFamily="34" charset="0"/>
              </a:rPr>
              <a:t>повторного ЗКЦ после РИР</a:t>
            </a:r>
            <a:r>
              <a:rPr lang="en-US" sz="1500" b="0" dirty="0" smtClean="0">
                <a:latin typeface="Century Gothic" pitchFamily="34" charset="0"/>
              </a:rPr>
              <a:t>;</a:t>
            </a:r>
            <a:endParaRPr lang="ru-RU" sz="1500" b="0" dirty="0" smtClean="0">
              <a:latin typeface="Century Gothic" pitchFamily="34" charset="0"/>
            </a:endParaRPr>
          </a:p>
          <a:p>
            <a:pPr marL="185738" indent="-185738" algn="just" defTabSz="915988">
              <a:spcBef>
                <a:spcPct val="20000"/>
              </a:spcBef>
              <a:buSzPct val="150000"/>
              <a:buFont typeface="Arial" pitchFamily="34" charset="0"/>
              <a:buChar char="•"/>
              <a:defRPr/>
            </a:pPr>
            <a:r>
              <a:rPr lang="ru-RU" sz="1500" b="0" dirty="0" smtClean="0">
                <a:latin typeface="Century Gothic" pitchFamily="34" charset="0"/>
              </a:rPr>
              <a:t>возникновения </a:t>
            </a:r>
            <a:r>
              <a:rPr lang="ru-RU" sz="1500" b="0" dirty="0">
                <a:latin typeface="Century Gothic" pitchFamily="34" charset="0"/>
              </a:rPr>
              <a:t>межпластовых </a:t>
            </a:r>
            <a:r>
              <a:rPr lang="ru-RU" sz="1500" b="0" dirty="0" err="1">
                <a:latin typeface="Century Gothic" pitchFamily="34" charset="0"/>
              </a:rPr>
              <a:t>перетоков</a:t>
            </a:r>
            <a:r>
              <a:rPr lang="ru-RU" sz="1500" b="0" dirty="0">
                <a:latin typeface="Century Gothic" pitchFamily="34" charset="0"/>
              </a:rPr>
              <a:t> при проведении </a:t>
            </a:r>
            <a:r>
              <a:rPr lang="ru-RU" sz="1500" b="0">
                <a:latin typeface="Century Gothic" pitchFamily="34" charset="0"/>
              </a:rPr>
              <a:t>мероприятий </a:t>
            </a:r>
            <a:r>
              <a:rPr lang="ru-RU" sz="1500" b="0" smtClean="0">
                <a:latin typeface="Century Gothic" pitchFamily="34" charset="0"/>
              </a:rPr>
              <a:t>ИДН.</a:t>
            </a:r>
            <a:endParaRPr lang="ru-RU" sz="1500" b="0" dirty="0">
              <a:latin typeface="Century Gothic" pitchFamily="34" charset="0"/>
            </a:endParaRPr>
          </a:p>
        </p:txBody>
      </p:sp>
      <p:sp>
        <p:nvSpPr>
          <p:cNvPr id="33794" name="AutoShape 2" descr="stock photo : Difficult question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6" name="AutoShape 4" descr="stock photo : Difficult question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8" name="AutoShape 6" descr="http://activerain.com/image_store/uploads/4/8/5/4/5/ar12852068775458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0" y="6583680"/>
            <a:ext cx="436098" cy="274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16" t="8381" r="3005" b="11469"/>
          <a:stretch/>
        </p:blipFill>
        <p:spPr bwMode="auto">
          <a:xfrm>
            <a:off x="347692" y="1283874"/>
            <a:ext cx="4159194" cy="2363812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Скругленная прямоугольная выноска 64"/>
          <p:cNvSpPr/>
          <p:nvPr/>
        </p:nvSpPr>
        <p:spPr>
          <a:xfrm>
            <a:off x="2873375" y="1494034"/>
            <a:ext cx="1432920" cy="637731"/>
          </a:xfrm>
          <a:prstGeom prst="wedgeRoundRectCallout">
            <a:avLst>
              <a:gd name="adj1" fmla="val -74216"/>
              <a:gd name="adj2" fmla="val 165883"/>
              <a:gd name="adj3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5988">
              <a:spcBef>
                <a:spcPct val="20000"/>
              </a:spcBef>
              <a:buClr>
                <a:srgbClr val="C00000"/>
              </a:buClr>
              <a:buSzPct val="150000"/>
              <a:defRPr/>
            </a:pPr>
            <a:r>
              <a:rPr lang="ru-RU" sz="1000" dirty="0" smtClean="0">
                <a:solidFill>
                  <a:schemeClr val="tx1"/>
                </a:solidFill>
                <a:latin typeface="EuropeDemiC"/>
              </a:rPr>
              <a:t>Риск прорыва в водоносный пласт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8" y="3813061"/>
            <a:ext cx="4082243" cy="2262053"/>
          </a:xfrm>
          <a:prstGeom prst="rect">
            <a:avLst/>
          </a:prstGeom>
          <a:noFill/>
          <a:ln>
            <a:noFill/>
          </a:ln>
          <a:effectLst>
            <a:outerShdw dist="35921" dir="2700000" sx="1000" sy="1000" algn="ctr" rotWithShape="0">
              <a:schemeClr val="bg2"/>
            </a:outerShdw>
            <a:softEdge rad="762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Скругленная прямоугольная выноска 72"/>
          <p:cNvSpPr/>
          <p:nvPr/>
        </p:nvSpPr>
        <p:spPr>
          <a:xfrm>
            <a:off x="483235" y="3893821"/>
            <a:ext cx="1482724" cy="582389"/>
          </a:xfrm>
          <a:prstGeom prst="wedgeRoundRectCallout">
            <a:avLst>
              <a:gd name="adj1" fmla="val 59960"/>
              <a:gd name="adj2" fmla="val 150184"/>
              <a:gd name="adj3" fmla="val 16667"/>
            </a:avLst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5988">
              <a:spcBef>
                <a:spcPct val="20000"/>
              </a:spcBef>
              <a:buClr>
                <a:srgbClr val="C00000"/>
              </a:buClr>
              <a:buSzPct val="150000"/>
              <a:defRPr/>
            </a:pPr>
            <a:r>
              <a:rPr lang="ru-RU" sz="1000" dirty="0" smtClean="0">
                <a:solidFill>
                  <a:schemeClr val="tx1"/>
                </a:solidFill>
                <a:latin typeface="EuropeDemiC"/>
              </a:rPr>
              <a:t>Цементное кольцо, восстановленное после РИР</a:t>
            </a:r>
            <a:endParaRPr lang="ru-RU" dirty="0"/>
          </a:p>
        </p:txBody>
      </p:sp>
      <p:sp>
        <p:nvSpPr>
          <p:cNvPr id="74" name="Прямоугольник 73"/>
          <p:cNvSpPr/>
          <p:nvPr/>
        </p:nvSpPr>
        <p:spPr>
          <a:xfrm>
            <a:off x="2873375" y="4064000"/>
            <a:ext cx="1470522" cy="12015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Знак запрета 74"/>
          <p:cNvSpPr/>
          <p:nvPr/>
        </p:nvSpPr>
        <p:spPr>
          <a:xfrm>
            <a:off x="3160176" y="4257164"/>
            <a:ext cx="871997" cy="815248"/>
          </a:xfrm>
          <a:prstGeom prst="noSmoking">
            <a:avLst/>
          </a:prstGeom>
          <a:solidFill>
            <a:srgbClr val="FD4E31">
              <a:alpha val="81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6" name="Rectangle 13"/>
          <p:cNvSpPr>
            <a:spLocks noChangeArrowheads="1"/>
          </p:cNvSpPr>
          <p:nvPr/>
        </p:nvSpPr>
        <p:spPr bwMode="auto">
          <a:xfrm>
            <a:off x="2835773" y="4064001"/>
            <a:ext cx="150812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ru-RU" sz="1000" dirty="0">
                <a:latin typeface="EuropeDemiC"/>
              </a:rPr>
              <a:t>Использование взрывных способов перфорации приводит к разрушению цементного камня и возникновению ЗКЦ</a:t>
            </a:r>
          </a:p>
        </p:txBody>
      </p:sp>
      <p:sp>
        <p:nvSpPr>
          <p:cNvPr id="2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05700" y="6496053"/>
            <a:ext cx="2311400" cy="365125"/>
          </a:xfrm>
        </p:spPr>
        <p:txBody>
          <a:bodyPr/>
          <a:lstStyle/>
          <a:p>
            <a:pPr>
              <a:defRPr/>
            </a:pPr>
            <a:fld id="{C90A96C9-5046-41FC-8CF3-8C0864C5A8C1}" type="slidenum">
              <a:rPr lang="ru-RU" smtClean="0">
                <a:latin typeface="Century Gothic" pitchFamily="34" charset="0"/>
              </a:rPr>
              <a:pPr>
                <a:defRPr/>
              </a:pPr>
              <a:t>4</a:t>
            </a:fld>
            <a:endParaRPr lang="ru-RU"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92753" y="1432132"/>
            <a:ext cx="5148147" cy="109568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Ins="36000">
            <a:spAutoFit/>
          </a:bodyPr>
          <a:lstStyle/>
          <a:p>
            <a:pPr defTabSz="915988">
              <a:spcBef>
                <a:spcPct val="20000"/>
              </a:spcBef>
              <a:buClr>
                <a:srgbClr val="808080"/>
              </a:buClr>
              <a:buSzPct val="150000"/>
              <a:buFont typeface="Arial" charset="0"/>
              <a:buNone/>
              <a:defRPr/>
            </a:pPr>
            <a:r>
              <a:rPr lang="ru-RU" sz="1500" b="0">
                <a:latin typeface="EuropeDemiC"/>
              </a:rPr>
              <a:t>В </a:t>
            </a:r>
            <a:r>
              <a:rPr lang="ru-RU" sz="1500" b="0" smtClean="0">
                <a:latin typeface="EuropeDemiC"/>
              </a:rPr>
              <a:t>2008г. </a:t>
            </a:r>
            <a:r>
              <a:rPr lang="ru-RU" sz="1500" b="0" dirty="0">
                <a:latin typeface="EuropeDemiC"/>
              </a:rPr>
              <a:t>в </a:t>
            </a:r>
            <a:r>
              <a:rPr lang="ru-RU" sz="1500" b="0" dirty="0" smtClean="0">
                <a:latin typeface="EuropeDemiC"/>
              </a:rPr>
              <a:t>ДО</a:t>
            </a:r>
            <a:r>
              <a:rPr lang="ru-RU" sz="1500" i="1" dirty="0" smtClean="0">
                <a:latin typeface="EuropeDemiC"/>
              </a:rPr>
              <a:t> Компании </a:t>
            </a:r>
            <a:r>
              <a:rPr lang="en-US" sz="1500" i="1" dirty="0" smtClean="0">
                <a:latin typeface="EuropeDemiC"/>
              </a:rPr>
              <a:t>N </a:t>
            </a:r>
            <a:r>
              <a:rPr lang="ru-RU" sz="1500" b="0" dirty="0" smtClean="0">
                <a:latin typeface="EuropeDemiC"/>
              </a:rPr>
              <a:t>было </a:t>
            </a:r>
            <a:r>
              <a:rPr lang="ru-RU" sz="1500" b="0" dirty="0">
                <a:latin typeface="EuropeDemiC"/>
              </a:rPr>
              <a:t>проведено порядка 380 ГТМ, связанных </a:t>
            </a:r>
            <a:r>
              <a:rPr lang="ru-RU" sz="1500" b="0">
                <a:latin typeface="EuropeDemiC"/>
              </a:rPr>
              <a:t>с </a:t>
            </a:r>
            <a:r>
              <a:rPr lang="ru-RU" sz="1500" b="0" smtClean="0">
                <a:latin typeface="EuropeDemiC"/>
              </a:rPr>
              <a:t>перфорацией</a:t>
            </a:r>
            <a:r>
              <a:rPr lang="en-US" sz="1500" b="0" smtClean="0">
                <a:latin typeface="EuropeDemiC"/>
              </a:rPr>
              <a:t>.</a:t>
            </a:r>
            <a:endParaRPr lang="en-US" sz="1500" b="0" dirty="0" smtClean="0">
              <a:latin typeface="EuropeDemiC"/>
            </a:endParaRPr>
          </a:p>
          <a:p>
            <a:pPr defTabSz="915988">
              <a:spcBef>
                <a:spcPct val="20000"/>
              </a:spcBef>
              <a:buClr>
                <a:srgbClr val="808080"/>
              </a:buClr>
              <a:buSzPct val="150000"/>
              <a:buFont typeface="Arial" charset="0"/>
              <a:buNone/>
              <a:defRPr/>
            </a:pPr>
            <a:r>
              <a:rPr lang="ru-RU" b="0" dirty="0" smtClean="0">
                <a:solidFill>
                  <a:srgbClr val="990000"/>
                </a:solidFill>
                <a:latin typeface="EuropeDemiC"/>
              </a:rPr>
              <a:t>Из них около </a:t>
            </a:r>
            <a:r>
              <a:rPr lang="ru-R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eDemiC"/>
              </a:rPr>
              <a:t>30</a:t>
            </a: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eDemiC"/>
              </a:rPr>
              <a:t>% ГТМ </a:t>
            </a:r>
            <a:r>
              <a:rPr lang="ru-RU" b="0" dirty="0" smtClean="0">
                <a:solidFill>
                  <a:srgbClr val="990000"/>
                </a:solidFill>
                <a:latin typeface="EuropeDemiC"/>
              </a:rPr>
              <a:t>оказались </a:t>
            </a:r>
            <a:r>
              <a:rPr lang="ru-R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eDemiC"/>
              </a:rPr>
              <a:t>с </a:t>
            </a:r>
            <a:r>
              <a:rPr lang="ru-RU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eDemiC"/>
              </a:rPr>
              <a:t>недостижением</a:t>
            </a:r>
            <a:r>
              <a:rPr lang="ru-R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eDemiC"/>
              </a:rPr>
              <a:t> планируемых показателей добычи!</a:t>
            </a:r>
            <a:endParaRPr lang="ru-RU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peDemiC"/>
            </a:endParaRPr>
          </a:p>
        </p:txBody>
      </p:sp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4757853" y="2692884"/>
            <a:ext cx="4900246" cy="1917700"/>
          </a:xfrm>
          <a:prstGeom prst="rect">
            <a:avLst/>
          </a:prstGeom>
          <a:ln w="9525">
            <a:noFill/>
            <a:prstDash val="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554" tIns="45778" rIns="91554" bIns="45778"/>
          <a:lstStyle/>
          <a:p>
            <a:pPr>
              <a:defRPr/>
            </a:pPr>
            <a:endParaRPr lang="ru-RU" sz="300" u="sng" dirty="0" smtClean="0">
              <a:solidFill>
                <a:schemeClr val="tx1"/>
              </a:solidFill>
              <a:latin typeface="EuropeDemiC"/>
            </a:endParaRPr>
          </a:p>
          <a:p>
            <a:pPr>
              <a:defRPr/>
            </a:pPr>
            <a:r>
              <a:rPr lang="ru-RU" u="sng" dirty="0" smtClean="0">
                <a:solidFill>
                  <a:schemeClr val="tx1"/>
                </a:solidFill>
                <a:latin typeface="EuropeDemiC"/>
              </a:rPr>
              <a:t>Основные причины </a:t>
            </a:r>
            <a:r>
              <a:rPr lang="ru-RU" u="sng" dirty="0" err="1">
                <a:solidFill>
                  <a:schemeClr val="tx1"/>
                </a:solidFill>
                <a:latin typeface="EuropeDemiC"/>
              </a:rPr>
              <a:t>неуспешности</a:t>
            </a:r>
            <a:r>
              <a:rPr lang="ru-RU" u="sng" dirty="0">
                <a:solidFill>
                  <a:schemeClr val="tx1"/>
                </a:solidFill>
                <a:latin typeface="EuropeDemiC"/>
              </a:rPr>
              <a:t> </a:t>
            </a:r>
            <a:r>
              <a:rPr lang="ru-RU" u="sng" dirty="0" smtClean="0">
                <a:solidFill>
                  <a:schemeClr val="tx1"/>
                </a:solidFill>
                <a:latin typeface="EuropeDemiC"/>
              </a:rPr>
              <a:t>ГТМ: </a:t>
            </a:r>
            <a:endParaRPr lang="ru-RU" u="sng" dirty="0">
              <a:solidFill>
                <a:schemeClr val="tx1"/>
              </a:solidFill>
              <a:latin typeface="EuropeDemiC"/>
            </a:endParaRPr>
          </a:p>
          <a:p>
            <a:pPr>
              <a:defRPr/>
            </a:pPr>
            <a:endParaRPr lang="ru-RU" b="0" dirty="0" smtClean="0">
              <a:solidFill>
                <a:schemeClr val="tx1"/>
              </a:solidFill>
              <a:latin typeface="EuropeDemiC"/>
            </a:endParaRPr>
          </a:p>
          <a:p>
            <a:pPr marL="185738" indent="-185738">
              <a:defRPr/>
            </a:pPr>
            <a:r>
              <a:rPr lang="ru-RU" b="0" smtClean="0">
                <a:solidFill>
                  <a:schemeClr val="tx1"/>
                </a:solidFill>
                <a:latin typeface="EuropeDemiC"/>
              </a:rPr>
              <a:t>1. </a:t>
            </a:r>
            <a:endParaRPr lang="en-US" b="0" dirty="0" smtClean="0">
              <a:solidFill>
                <a:schemeClr val="tx1"/>
              </a:solidFill>
              <a:latin typeface="EuropeDemiC"/>
            </a:endParaRPr>
          </a:p>
          <a:p>
            <a:pPr marL="185738" indent="-185738">
              <a:defRPr/>
            </a:pPr>
            <a:endParaRPr lang="ru-RU" sz="1000" b="0" dirty="0" smtClean="0">
              <a:solidFill>
                <a:schemeClr val="tx1"/>
              </a:solidFill>
              <a:latin typeface="EuropeDemiC"/>
            </a:endParaRPr>
          </a:p>
          <a:p>
            <a:pPr marL="185738" indent="-185738">
              <a:defRPr/>
            </a:pPr>
            <a:r>
              <a:rPr lang="ru-RU" b="0" smtClean="0">
                <a:solidFill>
                  <a:schemeClr val="tx1"/>
                </a:solidFill>
                <a:latin typeface="EuropeDemiC"/>
              </a:rPr>
              <a:t>2. </a:t>
            </a:r>
            <a:r>
              <a:rPr lang="ru-RU" b="0" dirty="0" smtClean="0">
                <a:solidFill>
                  <a:schemeClr val="tx1"/>
                </a:solidFill>
                <a:latin typeface="EuropeDemiC"/>
              </a:rPr>
              <a:t>Подход ФНВ – 8%</a:t>
            </a:r>
            <a:r>
              <a:rPr lang="en-US" b="0" dirty="0" smtClean="0">
                <a:solidFill>
                  <a:schemeClr val="tx1"/>
                </a:solidFill>
                <a:latin typeface="EuropeDemiC"/>
              </a:rPr>
              <a:t>;</a:t>
            </a:r>
            <a:r>
              <a:rPr lang="ru-RU" b="0" dirty="0" smtClean="0">
                <a:solidFill>
                  <a:schemeClr val="tx1"/>
                </a:solidFill>
                <a:latin typeface="EuropeDemiC"/>
              </a:rPr>
              <a:t> </a:t>
            </a:r>
            <a:endParaRPr lang="en-US" b="0" dirty="0" smtClean="0">
              <a:solidFill>
                <a:schemeClr val="tx1"/>
              </a:solidFill>
              <a:latin typeface="EuropeDemiC"/>
            </a:endParaRPr>
          </a:p>
          <a:p>
            <a:pPr marL="185738" indent="-185738">
              <a:defRPr/>
            </a:pPr>
            <a:endParaRPr lang="ru-RU" sz="1000" b="0" dirty="0" smtClean="0">
              <a:solidFill>
                <a:schemeClr val="tx1"/>
              </a:solidFill>
              <a:latin typeface="EuropeDemiC"/>
            </a:endParaRPr>
          </a:p>
          <a:p>
            <a:pPr marL="185738" indent="-185738">
              <a:defRPr/>
            </a:pPr>
            <a:r>
              <a:rPr lang="ru-RU" b="0" smtClean="0">
                <a:solidFill>
                  <a:schemeClr val="tx1"/>
                </a:solidFill>
                <a:latin typeface="EuropeDemiC"/>
              </a:rPr>
              <a:t>3. </a:t>
            </a:r>
            <a:r>
              <a:rPr lang="ru-RU" b="0" dirty="0" smtClean="0">
                <a:solidFill>
                  <a:schemeClr val="tx1"/>
                </a:solidFill>
                <a:latin typeface="EuropeDemiC"/>
              </a:rPr>
              <a:t>Некорректные ГИС (ошибка ФЕС) – </a:t>
            </a:r>
            <a:r>
              <a:rPr lang="ru-RU" b="0" smtClean="0">
                <a:solidFill>
                  <a:schemeClr val="tx1"/>
                </a:solidFill>
                <a:latin typeface="EuropeDemiC"/>
              </a:rPr>
              <a:t>5%</a:t>
            </a:r>
            <a:r>
              <a:rPr lang="en-US" b="0" smtClean="0">
                <a:solidFill>
                  <a:schemeClr val="tx1"/>
                </a:solidFill>
                <a:latin typeface="EuropeDemiC"/>
              </a:rPr>
              <a:t>.</a:t>
            </a:r>
            <a:endParaRPr lang="ru-RU" b="0" dirty="0">
              <a:solidFill>
                <a:schemeClr val="tx1"/>
              </a:solidFill>
              <a:latin typeface="EuropeDemiC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900668" y="3225502"/>
            <a:ext cx="29384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0" dirty="0" smtClean="0">
                <a:latin typeface="EuropeDemiC"/>
              </a:rPr>
              <a:t>Возникновение ЗКЦ – 14%</a:t>
            </a:r>
            <a:r>
              <a:rPr lang="en-US" b="0" dirty="0" smtClean="0">
                <a:latin typeface="EuropeDemiC"/>
              </a:rPr>
              <a:t>;</a:t>
            </a:r>
            <a:endParaRPr lang="ru-RU" dirty="0">
              <a:latin typeface="EuropeDem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172" y="5043112"/>
            <a:ext cx="9364662" cy="5842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txBody>
          <a:bodyPr>
            <a:spAutoFit/>
          </a:bodyPr>
          <a:lstStyle/>
          <a:p>
            <a:pPr algn="ctr" defTabSz="915988">
              <a:spcBef>
                <a:spcPct val="20000"/>
              </a:spcBef>
              <a:buClr>
                <a:srgbClr val="808080"/>
              </a:buClr>
              <a:buSzPct val="150000"/>
              <a:buFont typeface="Arial" charset="0"/>
              <a:buNone/>
              <a:defRPr/>
            </a:pP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eDemiC"/>
              </a:rPr>
              <a:t>Существует необходимость в щадящих методах вторичного вскрытия коллекторов в сложных геологических условиях залегания продуктивных пластов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130" y="5943357"/>
            <a:ext cx="9363075" cy="46166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>
            <a:spAutoFit/>
          </a:bodyPr>
          <a:lstStyle/>
          <a:p>
            <a:pPr algn="ctr" defTabSz="915988">
              <a:spcBef>
                <a:spcPct val="20000"/>
              </a:spcBef>
              <a:buClr>
                <a:srgbClr val="808080"/>
              </a:buClr>
              <a:buSzPct val="150000"/>
              <a:buFont typeface="Arial" charset="0"/>
              <a:buNone/>
              <a:defRPr/>
            </a:pPr>
            <a:r>
              <a:rPr lang="ru-RU" sz="2400" dirty="0" smtClean="0">
                <a:solidFill>
                  <a:srgbClr val="004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eDemiC"/>
              </a:rPr>
              <a:t>ГИДРОМЕХАНИЧЕСКАЯ ПЕРФОРАЦИЯ</a:t>
            </a:r>
            <a:endParaRPr lang="ru-RU" sz="2400" dirty="0">
              <a:solidFill>
                <a:srgbClr val="004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peDemiC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0" y="6583680"/>
            <a:ext cx="436098" cy="274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graphicFrame>
        <p:nvGraphicFramePr>
          <p:cNvPr id="13" name="Диаграмма 20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64697641"/>
              </p:ext>
            </p:extLst>
          </p:nvPr>
        </p:nvGraphicFramePr>
        <p:xfrm>
          <a:off x="-195147" y="983148"/>
          <a:ext cx="5530850" cy="3627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4" name="Группа 23"/>
          <p:cNvGrpSpPr/>
          <p:nvPr/>
        </p:nvGrpSpPr>
        <p:grpSpPr>
          <a:xfrm>
            <a:off x="4470401" y="1324217"/>
            <a:ext cx="5190222" cy="3286369"/>
            <a:chOff x="4707078" y="1714500"/>
            <a:chExt cx="4920090" cy="3286369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4707078" y="1714500"/>
              <a:ext cx="1979472" cy="1311516"/>
              <a:chOff x="4861397" y="975297"/>
              <a:chExt cx="289195" cy="2771659"/>
            </a:xfrm>
          </p:grpSpPr>
          <p:cxnSp>
            <p:nvCxnSpPr>
              <p:cNvPr id="17" name="Прямая соединительная линия 16"/>
              <p:cNvCxnSpPr/>
              <p:nvPr/>
            </p:nvCxnSpPr>
            <p:spPr bwMode="auto">
              <a:xfrm>
                <a:off x="4861397" y="975297"/>
                <a:ext cx="0" cy="277165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206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Прямая соединительная линия 17"/>
              <p:cNvCxnSpPr/>
              <p:nvPr/>
            </p:nvCxnSpPr>
            <p:spPr bwMode="auto">
              <a:xfrm flipH="1">
                <a:off x="4861397" y="975298"/>
                <a:ext cx="289195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206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9" name="Прямая соединительная линия 18"/>
            <p:cNvCxnSpPr/>
            <p:nvPr/>
          </p:nvCxnSpPr>
          <p:spPr bwMode="auto">
            <a:xfrm flipH="1" flipV="1">
              <a:off x="4707078" y="3024018"/>
              <a:ext cx="4917568" cy="19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06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Прямая соединительная линия 19"/>
            <p:cNvCxnSpPr/>
            <p:nvPr/>
          </p:nvCxnSpPr>
          <p:spPr bwMode="auto">
            <a:xfrm>
              <a:off x="9624646" y="3026016"/>
              <a:ext cx="2522" cy="19748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06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Прямая соединительная линия 20"/>
            <p:cNvCxnSpPr/>
            <p:nvPr/>
          </p:nvCxnSpPr>
          <p:spPr bwMode="auto">
            <a:xfrm flipH="1">
              <a:off x="6032500" y="5000869"/>
              <a:ext cx="359466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06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293540" y="169200"/>
            <a:ext cx="8399294" cy="525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eaLnBrk="0" hangingPunct="0">
              <a:defRPr/>
            </a:pPr>
            <a:r>
              <a:rPr lang="ru-RU" sz="1800" dirty="0" smtClean="0">
                <a:solidFill>
                  <a:srgbClr val="024498"/>
                </a:solidFill>
                <a:latin typeface="Century Gothic" pitchFamily="34" charset="0"/>
              </a:rPr>
              <a:t>Необходимость в щадящих методах вторичного вскрытия на примере анализа эффективности ГТМ</a:t>
            </a:r>
            <a:endParaRPr lang="ru-RU" sz="1800" dirty="0">
              <a:solidFill>
                <a:srgbClr val="024498"/>
              </a:solidFill>
              <a:latin typeface="Century Gothic" pitchFamily="34" charset="0"/>
            </a:endParaRPr>
          </a:p>
        </p:txBody>
      </p:sp>
      <p:sp>
        <p:nvSpPr>
          <p:cNvPr id="22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05700" y="6496053"/>
            <a:ext cx="2311400" cy="365125"/>
          </a:xfrm>
        </p:spPr>
        <p:txBody>
          <a:bodyPr/>
          <a:lstStyle/>
          <a:p>
            <a:pPr>
              <a:defRPr/>
            </a:pPr>
            <a:fld id="{C90A96C9-5046-41FC-8CF3-8C0864C5A8C1}" type="slidenum">
              <a:rPr lang="ru-RU" smtClean="0">
                <a:latin typeface="Century Gothic" pitchFamily="34" charset="0"/>
              </a:rPr>
              <a:pPr>
                <a:defRPr/>
              </a:pPr>
              <a:t>5</a:t>
            </a:fld>
            <a:endParaRPr lang="ru-RU"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9" grpId="1" build="allAtOnce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 bwMode="auto">
          <a:xfrm>
            <a:off x="0" y="6583680"/>
            <a:ext cx="436098" cy="274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 bwMode="auto">
          <a:xfrm>
            <a:off x="2184399" y="169200"/>
            <a:ext cx="7528169" cy="4810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ru-RU" sz="2400" b="1" dirty="0" smtClean="0">
                <a:solidFill>
                  <a:srgbClr val="024498"/>
                </a:solidFill>
                <a:latin typeface="Century Gothic" pitchFamily="34" charset="0"/>
              </a:rPr>
              <a:t>Гидромеханическая перфорация</a:t>
            </a:r>
            <a:endParaRPr lang="ru-RU" sz="2400" b="1" dirty="0">
              <a:solidFill>
                <a:srgbClr val="024498"/>
              </a:solidFill>
              <a:latin typeface="Century Gothic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30591" y="5494238"/>
            <a:ext cx="3974709" cy="101566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 lIns="36000" rIns="36000" anchor="ctr"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rgbClr val="FF3300"/>
                </a:solidFill>
                <a:latin typeface="EuropeDemiC"/>
                <a:cs typeface="Times New Roman" pitchFamily="18" charset="0"/>
              </a:rPr>
              <a:t>1</a:t>
            </a:r>
            <a:r>
              <a:rPr lang="ru-RU" sz="1000" dirty="0">
                <a:latin typeface="EuropeDemiC"/>
                <a:cs typeface="Times New Roman" pitchFamily="18" charset="0"/>
              </a:rPr>
              <a:t> - корпус направляющей (неподвижная часть, жестко связанная с НКТ; </a:t>
            </a:r>
            <a:r>
              <a:rPr lang="ru-RU" sz="1000" dirty="0" smtClean="0">
                <a:solidFill>
                  <a:srgbClr val="FF3300"/>
                </a:solidFill>
                <a:latin typeface="EuropeDemiC"/>
                <a:cs typeface="Times New Roman" pitchFamily="18" charset="0"/>
              </a:rPr>
              <a:t>4</a:t>
            </a:r>
            <a:r>
              <a:rPr lang="ru-RU" sz="1000" dirty="0" smtClean="0">
                <a:latin typeface="EuropeDemiC"/>
                <a:cs typeface="Times New Roman" pitchFamily="18" charset="0"/>
              </a:rPr>
              <a:t> </a:t>
            </a:r>
            <a:r>
              <a:rPr lang="ru-RU" sz="1000" dirty="0">
                <a:latin typeface="EuropeDemiC"/>
                <a:cs typeface="Times New Roman" pitchFamily="18" charset="0"/>
              </a:rPr>
              <a:t>- гибкий вал; </a:t>
            </a:r>
            <a:r>
              <a:rPr lang="ru-RU" sz="1000" dirty="0">
                <a:solidFill>
                  <a:srgbClr val="FF3300"/>
                </a:solidFill>
                <a:latin typeface="EuropeDemiC"/>
                <a:cs typeface="Times New Roman" pitchFamily="18" charset="0"/>
              </a:rPr>
              <a:t>5</a:t>
            </a:r>
            <a:r>
              <a:rPr lang="ru-RU" sz="1000" dirty="0">
                <a:latin typeface="EuropeDemiC"/>
                <a:cs typeface="Times New Roman" pitchFamily="18" charset="0"/>
              </a:rPr>
              <a:t> - фреза; </a:t>
            </a:r>
            <a:r>
              <a:rPr lang="ru-RU" sz="1000" dirty="0">
                <a:solidFill>
                  <a:srgbClr val="FF3300"/>
                </a:solidFill>
                <a:latin typeface="EuropeDemiC"/>
                <a:cs typeface="Times New Roman" pitchFamily="18" charset="0"/>
              </a:rPr>
              <a:t>6</a:t>
            </a:r>
            <a:r>
              <a:rPr lang="ru-RU" sz="1000" dirty="0">
                <a:latin typeface="EuropeDemiC"/>
                <a:cs typeface="Times New Roman" pitchFamily="18" charset="0"/>
              </a:rPr>
              <a:t> - блок ограничения осевой нагрузки на режущий элемент (демпфер);</a:t>
            </a:r>
          </a:p>
          <a:p>
            <a:pPr algn="ctr">
              <a:defRPr/>
            </a:pPr>
            <a:r>
              <a:rPr lang="ru-RU" sz="1000" dirty="0">
                <a:solidFill>
                  <a:srgbClr val="FF3300"/>
                </a:solidFill>
                <a:latin typeface="EuropeDemiC"/>
                <a:cs typeface="Times New Roman" pitchFamily="18" charset="0"/>
              </a:rPr>
              <a:t>7</a:t>
            </a:r>
            <a:r>
              <a:rPr lang="ru-RU" sz="1000" dirty="0">
                <a:latin typeface="EuropeDemiC"/>
                <a:cs typeface="Times New Roman" pitchFamily="18" charset="0"/>
              </a:rPr>
              <a:t> - винтовой забойный двигатель (Д-54); </a:t>
            </a:r>
            <a:r>
              <a:rPr lang="ru-RU" sz="1000" dirty="0">
                <a:solidFill>
                  <a:srgbClr val="FF3300"/>
                </a:solidFill>
                <a:latin typeface="EuropeDemiC"/>
                <a:cs typeface="Times New Roman" pitchFamily="18" charset="0"/>
              </a:rPr>
              <a:t>8</a:t>
            </a:r>
            <a:r>
              <a:rPr lang="ru-RU" sz="1000" dirty="0">
                <a:latin typeface="EuropeDemiC"/>
                <a:cs typeface="Times New Roman" pitchFamily="18" charset="0"/>
              </a:rPr>
              <a:t> - блок с датчиками контроля (обороты, перемещение, </a:t>
            </a:r>
            <a:r>
              <a:rPr lang="ru-RU" sz="1000" dirty="0" smtClean="0">
                <a:latin typeface="EuropeDemiC"/>
                <a:cs typeface="Times New Roman" pitchFamily="18" charset="0"/>
              </a:rPr>
              <a:t>вибрация)</a:t>
            </a:r>
            <a:endParaRPr lang="ru-RU" sz="1000" dirty="0">
              <a:latin typeface="EuropeDemiC"/>
            </a:endParaRPr>
          </a:p>
        </p:txBody>
      </p:sp>
      <p:pic>
        <p:nvPicPr>
          <p:cNvPr id="12292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869" y="1195755"/>
            <a:ext cx="4006948" cy="4290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4283" y="1214438"/>
            <a:ext cx="5255195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5796" y="2967542"/>
            <a:ext cx="5263661" cy="116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4840" y="4159025"/>
            <a:ext cx="5250102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330591" y="1235746"/>
            <a:ext cx="9237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EuropeDemiC"/>
              </a:rPr>
              <a:t>Схема</a:t>
            </a:r>
          </a:p>
        </p:txBody>
      </p:sp>
      <p:pic>
        <p:nvPicPr>
          <p:cNvPr id="12297" name="Picture 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1601" y="4366308"/>
            <a:ext cx="1064716" cy="700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3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08221" y="5594805"/>
            <a:ext cx="1068438" cy="71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9" name="Rectangle 32"/>
          <p:cNvSpPr>
            <a:spLocks noChangeArrowheads="1"/>
          </p:cNvSpPr>
          <p:nvPr/>
        </p:nvSpPr>
        <p:spPr bwMode="auto">
          <a:xfrm>
            <a:off x="8100216" y="5594805"/>
            <a:ext cx="1076444" cy="717596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800"/>
          </a:p>
        </p:txBody>
      </p:sp>
      <p:sp>
        <p:nvSpPr>
          <p:cNvPr id="12300" name="Rectangle 33"/>
          <p:cNvSpPr>
            <a:spLocks noChangeArrowheads="1"/>
          </p:cNvSpPr>
          <p:nvPr/>
        </p:nvSpPr>
        <p:spPr bwMode="auto">
          <a:xfrm>
            <a:off x="8285274" y="4353608"/>
            <a:ext cx="1051044" cy="713643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800"/>
          </a:p>
        </p:txBody>
      </p:sp>
      <p:sp>
        <p:nvSpPr>
          <p:cNvPr id="12307" name="Line 43"/>
          <p:cNvSpPr>
            <a:spLocks noChangeShapeType="1"/>
          </p:cNvSpPr>
          <p:nvPr/>
        </p:nvSpPr>
        <p:spPr bwMode="auto">
          <a:xfrm flipV="1">
            <a:off x="7830244" y="4799694"/>
            <a:ext cx="628184" cy="16804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sz="1800"/>
          </a:p>
        </p:txBody>
      </p:sp>
      <p:sp>
        <p:nvSpPr>
          <p:cNvPr id="12308" name="Line 44"/>
          <p:cNvSpPr>
            <a:spLocks noChangeShapeType="1"/>
          </p:cNvSpPr>
          <p:nvPr/>
        </p:nvSpPr>
        <p:spPr bwMode="auto">
          <a:xfrm>
            <a:off x="7735382" y="5171168"/>
            <a:ext cx="2198" cy="2471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sz="1800"/>
          </a:p>
        </p:txBody>
      </p:sp>
      <p:sp>
        <p:nvSpPr>
          <p:cNvPr id="27" name="Овал 26"/>
          <p:cNvSpPr/>
          <p:nvPr/>
        </p:nvSpPr>
        <p:spPr bwMode="auto">
          <a:xfrm>
            <a:off x="7334251" y="1810482"/>
            <a:ext cx="398585" cy="37513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34" name="Овал 33"/>
          <p:cNvSpPr/>
          <p:nvPr/>
        </p:nvSpPr>
        <p:spPr bwMode="auto">
          <a:xfrm>
            <a:off x="6508751" y="3382109"/>
            <a:ext cx="398585" cy="37513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entury Gothic" pitchFamily="34" charset="0"/>
              </a:rPr>
              <a:t>8</a:t>
            </a:r>
          </a:p>
        </p:txBody>
      </p:sp>
      <p:sp>
        <p:nvSpPr>
          <p:cNvPr id="35" name="Овал 34"/>
          <p:cNvSpPr/>
          <p:nvPr/>
        </p:nvSpPr>
        <p:spPr bwMode="auto">
          <a:xfrm>
            <a:off x="6077370" y="4602181"/>
            <a:ext cx="398585" cy="37513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36" name="Овал 35"/>
          <p:cNvSpPr/>
          <p:nvPr/>
        </p:nvSpPr>
        <p:spPr bwMode="auto">
          <a:xfrm>
            <a:off x="4713585" y="5347434"/>
            <a:ext cx="398585" cy="37513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37" name="Овал 36"/>
          <p:cNvSpPr/>
          <p:nvPr/>
        </p:nvSpPr>
        <p:spPr bwMode="auto">
          <a:xfrm>
            <a:off x="7550012" y="4832177"/>
            <a:ext cx="398585" cy="37513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38" name="Овал 37"/>
          <p:cNvSpPr/>
          <p:nvPr/>
        </p:nvSpPr>
        <p:spPr bwMode="auto">
          <a:xfrm>
            <a:off x="8105462" y="5622648"/>
            <a:ext cx="398585" cy="37513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entury Gothic" pitchFamily="34" charset="0"/>
              </a:rPr>
              <a:t>5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9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06362" y="1454098"/>
            <a:ext cx="6382118" cy="4529138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softEdge rad="127000"/>
          </a:effectLst>
          <a:scene3d>
            <a:camera prst="isometricOffAxis1Right"/>
            <a:lightRig rig="threePt" dir="t"/>
          </a:scene3d>
        </p:spPr>
      </p:pic>
      <p:cxnSp>
        <p:nvCxnSpPr>
          <p:cNvPr id="44" name="Прямая соединительная линия 43"/>
          <p:cNvCxnSpPr/>
          <p:nvPr/>
        </p:nvCxnSpPr>
        <p:spPr>
          <a:xfrm rot="16200000" flipH="1">
            <a:off x="3001842" y="3409158"/>
            <a:ext cx="1409700" cy="1587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617316" y="3985260"/>
            <a:ext cx="1644650" cy="0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  <a:prstDash val="lgDashDot"/>
          </a:ln>
          <a:scene3d>
            <a:camera prst="isometricOffAxis1Righ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олилиния 45"/>
          <p:cNvSpPr/>
          <p:nvPr/>
        </p:nvSpPr>
        <p:spPr>
          <a:xfrm>
            <a:off x="3320136" y="3752850"/>
            <a:ext cx="728664" cy="590550"/>
          </a:xfrm>
          <a:custGeom>
            <a:avLst/>
            <a:gdLst>
              <a:gd name="connsiteX0" fmla="*/ 376771 w 746760"/>
              <a:gd name="connsiteY0" fmla="*/ 15 h 746760"/>
              <a:gd name="connsiteX1" fmla="*/ 746760 w 746760"/>
              <a:gd name="connsiteY1" fmla="*/ 373380 h 746760"/>
              <a:gd name="connsiteX2" fmla="*/ 373380 w 746760"/>
              <a:gd name="connsiteY2" fmla="*/ 373380 h 746760"/>
              <a:gd name="connsiteX3" fmla="*/ 376771 w 746760"/>
              <a:gd name="connsiteY3" fmla="*/ 15 h 746760"/>
              <a:gd name="connsiteX0" fmla="*/ 376771 w 746760"/>
              <a:gd name="connsiteY0" fmla="*/ 15 h 746760"/>
              <a:gd name="connsiteX1" fmla="*/ 746760 w 746760"/>
              <a:gd name="connsiteY1" fmla="*/ 373380 h 74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46760" h="746760" stroke="0" extrusionOk="0">
                <a:moveTo>
                  <a:pt x="376771" y="15"/>
                </a:moveTo>
                <a:cubicBezTo>
                  <a:pt x="581652" y="1876"/>
                  <a:pt x="746761" y="168491"/>
                  <a:pt x="746760" y="373380"/>
                </a:cubicBezTo>
                <a:lnTo>
                  <a:pt x="373380" y="373380"/>
                </a:lnTo>
                <a:cubicBezTo>
                  <a:pt x="374510" y="248925"/>
                  <a:pt x="375641" y="124470"/>
                  <a:pt x="376771" y="15"/>
                </a:cubicBezTo>
                <a:close/>
              </a:path>
              <a:path w="746760" h="746760" fill="none">
                <a:moveTo>
                  <a:pt x="376771" y="15"/>
                </a:moveTo>
                <a:cubicBezTo>
                  <a:pt x="581652" y="1876"/>
                  <a:pt x="746761" y="168491"/>
                  <a:pt x="746760" y="373380"/>
                </a:cubicBezTo>
              </a:path>
            </a:pathLst>
          </a:custGeom>
          <a:ln w="22225">
            <a:solidFill>
              <a:schemeClr val="tx1">
                <a:lumMod val="85000"/>
                <a:lumOff val="15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3864502" y="3419522"/>
            <a:ext cx="666751" cy="43088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EuropeDemiC"/>
              </a:rPr>
              <a:t>95</a:t>
            </a:r>
            <a:r>
              <a:rPr lang="en-US" sz="2200" baseline="30000" dirty="0" smtClean="0">
                <a:latin typeface="EuropeDemiC"/>
              </a:rPr>
              <a:t>o</a:t>
            </a:r>
            <a:endParaRPr lang="ru-RU" sz="2200" baseline="30000" dirty="0">
              <a:latin typeface="Century Gothic" pitchFamily="34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 rot="5400000">
            <a:off x="3575088" y="4225768"/>
            <a:ext cx="252419" cy="2856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V="1">
            <a:off x="3643986" y="4195763"/>
            <a:ext cx="1551902" cy="20638"/>
          </a:xfrm>
          <a:prstGeom prst="straightConnector1">
            <a:avLst/>
          </a:prstGeom>
          <a:ln w="28575">
            <a:solidFill>
              <a:schemeClr val="tx1"/>
            </a:solidFill>
            <a:headEnd type="stealth" w="med" len="med"/>
            <a:tailEnd type="stealth" w="med" len="med"/>
          </a:ln>
          <a:scene3d>
            <a:camera prst="isometricOffAxis1Righ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139978" y="4225251"/>
            <a:ext cx="666751" cy="43088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EuropeDemiC"/>
              </a:rPr>
              <a:t>2 </a:t>
            </a:r>
            <a:r>
              <a:rPr lang="ru-RU" sz="2200" dirty="0" smtClean="0">
                <a:latin typeface="EuropeDemiC"/>
              </a:rPr>
              <a:t>м</a:t>
            </a:r>
            <a:endParaRPr lang="ru-RU" sz="2200" baseline="30000" dirty="0">
              <a:latin typeface="Century Gothic" pitchFamily="34" charset="0"/>
            </a:endParaRPr>
          </a:p>
        </p:txBody>
      </p:sp>
      <p:cxnSp>
        <p:nvCxnSpPr>
          <p:cNvPr id="51" name="Прямая со стрелкой 50"/>
          <p:cNvCxnSpPr/>
          <p:nvPr/>
        </p:nvCxnSpPr>
        <p:spPr>
          <a:xfrm rot="16200000" flipH="1">
            <a:off x="5006875" y="3693324"/>
            <a:ext cx="247649" cy="1584"/>
          </a:xfrm>
          <a:prstGeom prst="straightConnector1">
            <a:avLst/>
          </a:prstGeom>
          <a:ln w="22225">
            <a:solidFill>
              <a:schemeClr val="tx1"/>
            </a:solidFill>
            <a:headEnd type="none" w="sm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16200000" flipH="1">
            <a:off x="5026717" y="4041778"/>
            <a:ext cx="219076" cy="4763"/>
          </a:xfrm>
          <a:prstGeom prst="line">
            <a:avLst/>
          </a:prstGeom>
          <a:ln w="22225">
            <a:solidFill>
              <a:schemeClr val="tx1"/>
            </a:solidFill>
            <a:headEnd type="stealth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103646" y="3339426"/>
            <a:ext cx="1376579" cy="43088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EuropeDemiC"/>
              </a:rPr>
              <a:t>Ø</a:t>
            </a:r>
            <a:r>
              <a:rPr lang="ru-RU" sz="2200" dirty="0" smtClean="0">
                <a:latin typeface="EuropeDemiC"/>
              </a:rPr>
              <a:t> 32 мм</a:t>
            </a:r>
            <a:endParaRPr lang="ru-RU" sz="2200" baseline="30000" dirty="0">
              <a:latin typeface="Century Gothic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497951" y="1710514"/>
            <a:ext cx="3672115" cy="1323439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EuropeDemiC"/>
              </a:rPr>
              <a:t>t </a:t>
            </a:r>
            <a:r>
              <a:rPr lang="ru-RU" sz="2000" baseline="-25000" dirty="0" smtClean="0">
                <a:latin typeface="EuropeDemiC"/>
              </a:rPr>
              <a:t>сверления </a:t>
            </a:r>
            <a:r>
              <a:rPr lang="ru-RU" sz="2000" baseline="-25000" smtClean="0">
                <a:latin typeface="EuropeDemiC"/>
              </a:rPr>
              <a:t>1 кан. </a:t>
            </a:r>
            <a:r>
              <a:rPr lang="ru-RU" dirty="0" smtClean="0">
                <a:latin typeface="EuropeDemiC"/>
              </a:rPr>
              <a:t>= 3-4 часа</a:t>
            </a:r>
            <a:r>
              <a:rPr lang="en-US" dirty="0" smtClean="0">
                <a:latin typeface="EuropeDemiC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EuropeDemiC"/>
              </a:rPr>
              <a:t>t </a:t>
            </a:r>
            <a:r>
              <a:rPr lang="ru-RU" sz="2000" baseline="-25000" dirty="0" smtClean="0">
                <a:latin typeface="EuropeDemiC"/>
              </a:rPr>
              <a:t>на</a:t>
            </a:r>
            <a:r>
              <a:rPr lang="en-US" sz="2000" baseline="-25000" dirty="0" smtClean="0">
                <a:latin typeface="EuropeDemiC"/>
              </a:rPr>
              <a:t> </a:t>
            </a:r>
            <a:r>
              <a:rPr lang="en-US" sz="2000" baseline="-25000" smtClean="0">
                <a:latin typeface="EuropeDemiC"/>
              </a:rPr>
              <a:t>1 </a:t>
            </a:r>
            <a:r>
              <a:rPr lang="ru-RU" sz="2000" baseline="-25000" smtClean="0">
                <a:latin typeface="EuropeDemiC"/>
              </a:rPr>
              <a:t>скв.</a:t>
            </a:r>
            <a:r>
              <a:rPr lang="ru-RU" sz="2000" smtClean="0">
                <a:latin typeface="EuropeDemiC"/>
              </a:rPr>
              <a:t> </a:t>
            </a:r>
            <a:r>
              <a:rPr lang="ru-RU" sz="2000" baseline="-25000" dirty="0" smtClean="0">
                <a:latin typeface="EuropeDemiC"/>
              </a:rPr>
              <a:t>операцию</a:t>
            </a:r>
            <a:r>
              <a:rPr lang="ru-RU" sz="2000" dirty="0" smtClean="0">
                <a:latin typeface="EuropeDemiC"/>
              </a:rPr>
              <a:t> </a:t>
            </a:r>
            <a:r>
              <a:rPr lang="ru-RU" dirty="0" smtClean="0">
                <a:latin typeface="EuropeDemiC"/>
              </a:rPr>
              <a:t>= </a:t>
            </a:r>
            <a:r>
              <a:rPr lang="ru-RU" smtClean="0">
                <a:latin typeface="EuropeDemiC"/>
              </a:rPr>
              <a:t>1-1,5 сут.</a:t>
            </a:r>
            <a:endParaRPr lang="en-US" dirty="0" smtClean="0">
              <a:latin typeface="EuropeDemiC"/>
            </a:endParaRPr>
          </a:p>
          <a:p>
            <a:endParaRPr lang="ru-RU" sz="2000" dirty="0"/>
          </a:p>
        </p:txBody>
      </p:sp>
      <p:sp>
        <p:nvSpPr>
          <p:cNvPr id="39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05700" y="65595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6</a:t>
            </a:fld>
            <a:endParaRPr lang="ru-RU" sz="12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  <p:bldP spid="12" grpId="0"/>
      <p:bldP spid="12299" grpId="0" animBg="1"/>
      <p:bldP spid="12300" grpId="0" animBg="1"/>
      <p:bldP spid="12307" grpId="0" animBg="1"/>
      <p:bldP spid="12308" grpId="0" animBg="1"/>
      <p:bldP spid="27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6" grpId="0" animBg="1"/>
      <p:bldP spid="47" grpId="0"/>
      <p:bldP spid="50" grpId="0"/>
      <p:bldP spid="53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968" y="169200"/>
            <a:ext cx="8915400" cy="53295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ru-RU" sz="2400" b="1" dirty="0">
                <a:solidFill>
                  <a:srgbClr val="024498"/>
                </a:solidFill>
                <a:latin typeface="Century Gothic" pitchFamily="34" charset="0"/>
              </a:rPr>
              <a:t>Сравнительная оценка перфораций</a:t>
            </a:r>
          </a:p>
        </p:txBody>
      </p:sp>
      <p:graphicFrame>
        <p:nvGraphicFramePr>
          <p:cNvPr id="6" name="Group 19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00891145"/>
              </p:ext>
            </p:extLst>
          </p:nvPr>
        </p:nvGraphicFramePr>
        <p:xfrm>
          <a:off x="328247" y="1099684"/>
          <a:ext cx="9299681" cy="548074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52236"/>
                <a:gridCol w="2390783"/>
                <a:gridCol w="2198559"/>
                <a:gridCol w="2358103"/>
              </a:tblGrid>
              <a:tr h="5948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  <a:latin typeface="EuropeDemiC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</a:rPr>
                        <a:t>         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</a:rPr>
                        <a:t>                  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</a:rPr>
                        <a:t>                  Перфорация  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</a:rPr>
                        <a:t>   </a:t>
                      </a:r>
                      <a:endParaRPr kumimoji="0" lang="ru-RU" sz="14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</a:rPr>
                        <a:t>  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</a:rPr>
                        <a:t> 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</a:rPr>
                        <a:t>Параметры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</a:endParaRPr>
                    </a:p>
                  </a:txBody>
                  <a:tcPr marL="0" marR="0" marT="0" marB="0" horzOverflow="overflow">
                    <a:lnTlToB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E7CC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</a:rPr>
                        <a:t>Кумулятивная перфорация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</a:endParaRPr>
                    </a:p>
                  </a:txBody>
                  <a:tcPr marL="0" marR="0" marT="0" marB="0" anchor="ctr" horzOverflow="overflow">
                    <a:solidFill>
                      <a:srgbClr val="E7CC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</a:rPr>
                        <a:t>Сверлящая перфорация, ПС-112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</a:endParaRPr>
                    </a:p>
                  </a:txBody>
                  <a:tcPr marL="0" marR="0" marT="0" marB="0" anchor="ctr" horzOverflow="overflow">
                    <a:solidFill>
                      <a:srgbClr val="E7CC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EuropeDemiC"/>
                        </a:rPr>
                        <a:t>Гидромеханическая перфорация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EuropeDemiC"/>
                      </a:endParaRPr>
                    </a:p>
                  </a:txBody>
                  <a:tcPr marL="0" marR="0" marT="0" marB="0" anchor="ctr" horzOverflow="overflow">
                    <a:solidFill>
                      <a:srgbClr val="E7CC81"/>
                    </a:solidFill>
                  </a:tcPr>
                </a:tc>
              </a:tr>
              <a:tr h="1798777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71744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6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DEDEDE"/>
                    </a:solidFill>
                  </a:tcPr>
                </a:tc>
              </a:tr>
              <a:tr h="53257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EuropeDemiC"/>
                        </a:rPr>
                        <a:t>Максимальная длина канала,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EuropeDemiC"/>
                        </a:rPr>
                        <a:t>cм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EuropeDemiC"/>
                      </a:endParaRPr>
                    </a:p>
                  </a:txBody>
                  <a:tcPr marL="71744" marR="0" marT="0" marB="0" anchor="ctr" horzOverflow="overflow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entury Gothic" pitchFamily="34" charset="0"/>
                        </a:rPr>
                        <a:t>110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entury Gothic" pitchFamily="34" charset="0"/>
                        </a:rPr>
                        <a:t>7-9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</a:rPr>
                        <a:t>200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EEEEEE"/>
                    </a:solidFill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EuropeDemiC"/>
                        </a:rPr>
                        <a:t>Диаметр канала, мм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EuropeDemiC"/>
                      </a:endParaRPr>
                    </a:p>
                  </a:txBody>
                  <a:tcPr marL="71744" marR="0" marT="0" marB="0" anchor="ctr" horzOverflow="overflow"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entury Gothic" pitchFamily="34" charset="0"/>
                        </a:rPr>
                        <a:t>10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entury Gothic" pitchFamily="34" charset="0"/>
                        </a:rPr>
                        <a:t>15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0" marR="0" marT="0" marB="0" anchor="ctr" horzOverflow="overflow">
                    <a:solidFill>
                      <a:srgbClr val="DEDEDE"/>
                    </a:solidFill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EuropeDemiC"/>
                        </a:rPr>
                        <a:t>Возможность контроля направления канала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EuropeDemiC"/>
                      </a:endParaRPr>
                    </a:p>
                  </a:txBody>
                  <a:tcPr marL="71744" marR="0" marT="0" marB="0" anchor="ctr" horzOverflow="overflow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Century Gothic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entury Gothic" pitchFamily="34" charset="0"/>
                        </a:rPr>
                        <a:t>(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entury Gothic" pitchFamily="34" charset="0"/>
                        </a:rPr>
                        <a:t>при спуске на НКТ)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Wingdings" pitchFamily="2" charset="2"/>
                      </a:endParaRPr>
                    </a:p>
                  </a:txBody>
                  <a:tcPr marL="0" marR="0" marT="0" marB="0" anchor="ctr" horzOverflow="overflow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Wingdings" pitchFamily="2" charset="2"/>
                      </a:endParaRPr>
                    </a:p>
                  </a:txBody>
                  <a:tcPr marL="0" marR="0" marT="0" marB="0" anchor="ctr" horzOverflow="overflow">
                    <a:solidFill>
                      <a:srgbClr val="EEEEEE"/>
                    </a:solidFill>
                  </a:tcPr>
                </a:tc>
              </a:tr>
              <a:tr h="6746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EuropeDemiC"/>
                        </a:rPr>
                        <a:t>Безопасность для цементного камня (отсутствует риск ЗКЦ)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EuropeDemiC"/>
                      </a:endParaRPr>
                    </a:p>
                  </a:txBody>
                  <a:tcPr marL="71744" marR="0" marT="0" marB="0" anchor="ctr" horzOverflow="overflow"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Wingdings" pitchFamily="2" charset="2"/>
                      </a:endParaRPr>
                    </a:p>
                  </a:txBody>
                  <a:tcPr marL="0" marR="0" marT="0" marB="0" anchor="ctr" horzOverflow="overflow"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Wingdings" pitchFamily="2" charset="2"/>
                      </a:endParaRPr>
                    </a:p>
                  </a:txBody>
                  <a:tcPr marL="0" marR="0" marT="0" marB="0" anchor="ctr" horzOverflow="overflow">
                    <a:solidFill>
                      <a:srgbClr val="DED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Wingdings" pitchFamily="2" charset="2"/>
                      </a:endParaRPr>
                    </a:p>
                  </a:txBody>
                  <a:tcPr marL="0" marR="0" marT="0" marB="0" anchor="ctr" horzOverflow="overflow">
                    <a:solidFill>
                      <a:srgbClr val="DEDEDE"/>
                    </a:solidFill>
                  </a:tcPr>
                </a:tc>
              </a:tr>
              <a:tr h="7114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EuropeDemiC"/>
                          <a:ea typeface="+mn-ea"/>
                          <a:cs typeface="+mn-cs"/>
                        </a:rPr>
                        <a:t>Нагрузка на ЭК и </a:t>
                      </a:r>
                      <a:r>
                        <a:rPr kumimoji="0" lang="ru-RU" sz="14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EuropeDemiC"/>
                          <a:ea typeface="+mn-ea"/>
                          <a:cs typeface="+mn-cs"/>
                        </a:rPr>
                        <a:t>заколонный</a:t>
                      </a: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EuropeDemiC"/>
                          <a:ea typeface="+mn-ea"/>
                          <a:cs typeface="+mn-cs"/>
                        </a:rPr>
                        <a:t> цементный камень, МПа</a:t>
                      </a:r>
                    </a:p>
                  </a:txBody>
                  <a:tcPr marL="71744" marR="0" marT="0" marB="0" anchor="ctr" horzOverflow="overflow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entury Gothic" pitchFamily="34" charset="0"/>
                          <a:ea typeface="+mn-ea"/>
                          <a:cs typeface="+mn-cs"/>
                        </a:rPr>
                        <a:t>150 000 – 300 000</a:t>
                      </a:r>
                      <a:endParaRPr kumimoji="0" lang="en-U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  <a:ea typeface="+mn-ea"/>
                          <a:cs typeface="+mn-cs"/>
                        </a:rPr>
                        <a:t>3 – 5</a:t>
                      </a:r>
                      <a:endParaRPr kumimoji="0" lang="en-U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Century Gothic" pitchFamily="34" charset="0"/>
                          <a:ea typeface="+mn-ea"/>
                          <a:cs typeface="+mn-cs"/>
                        </a:rPr>
                        <a:t>3 – 7</a:t>
                      </a:r>
                      <a:endParaRPr kumimoji="0" lang="en-U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3" descr="G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0340" y="1731205"/>
            <a:ext cx="2323149" cy="1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730500" y="3311009"/>
            <a:ext cx="2321560" cy="184666"/>
          </a:xfrm>
          <a:prstGeom prst="rect">
            <a:avLst/>
          </a:prstGeom>
          <a:solidFill>
            <a:srgbClr val="DEDEDE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      </a:t>
            </a:r>
            <a:r>
              <a:rPr lang="ru-RU" sz="600" dirty="0" smtClean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корпусной           малогабаритный             </a:t>
            </a:r>
            <a:r>
              <a:rPr lang="ru-RU" sz="600" dirty="0">
                <a:solidFill>
                  <a:schemeClr val="bg2">
                    <a:lumMod val="50000"/>
                  </a:schemeClr>
                </a:solidFill>
                <a:latin typeface="Century Gothic" pitchFamily="34" charset="0"/>
              </a:rPr>
              <a:t>на НКТ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96075" y="1731202"/>
            <a:ext cx="552799" cy="174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41" y="1730250"/>
            <a:ext cx="1593810" cy="174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870" y="5467201"/>
            <a:ext cx="456476" cy="32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77" y="5377324"/>
            <a:ext cx="539179" cy="44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533" y="5377630"/>
            <a:ext cx="543806" cy="4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052" y="4673447"/>
            <a:ext cx="539179" cy="44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629" y="4685689"/>
            <a:ext cx="539179" cy="44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33" y="4635347"/>
            <a:ext cx="535290" cy="43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11" cstate="print"/>
          <a:srcRect l="1344" t="1175" r="1075" b="1249"/>
          <a:stretch>
            <a:fillRect/>
          </a:stretch>
        </p:blipFill>
        <p:spPr bwMode="auto">
          <a:xfrm>
            <a:off x="7291703" y="1735139"/>
            <a:ext cx="2319022" cy="173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722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7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73211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67838" y="4310970"/>
            <a:ext cx="8437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 defTabSz="915988" eaLnBrk="0" hangingPunct="0">
              <a:spcBef>
                <a:spcPct val="20000"/>
              </a:spcBef>
              <a:buClr>
                <a:srgbClr val="D0A138"/>
              </a:buClr>
              <a:buSzPct val="150000"/>
              <a:buFontTx/>
              <a:buChar char="•"/>
              <a:tabLst>
                <a:tab pos="806450" algn="l"/>
              </a:tabLst>
              <a:defRPr/>
            </a:pPr>
            <a:r>
              <a:rPr lang="ru-RU" dirty="0" smtClean="0">
                <a:latin typeface="EuropeDemiC"/>
              </a:rPr>
              <a:t>потенциал скважины (снижение </a:t>
            </a:r>
            <a:r>
              <a:rPr lang="en-US" dirty="0" smtClean="0">
                <a:latin typeface="EuropeDemiC"/>
              </a:rPr>
              <a:t>PI</a:t>
            </a:r>
            <a:r>
              <a:rPr lang="ru-RU" dirty="0" smtClean="0">
                <a:latin typeface="EuropeDemiC"/>
              </a:rPr>
              <a:t>) и степень выработки запасов</a:t>
            </a:r>
            <a:r>
              <a:rPr lang="en-US" dirty="0" smtClean="0">
                <a:latin typeface="EuropeDemiC"/>
              </a:rPr>
              <a:t> (</a:t>
            </a:r>
            <a:r>
              <a:rPr lang="ru-RU" dirty="0" smtClean="0">
                <a:latin typeface="EuropeDemiC"/>
              </a:rPr>
              <a:t>менее 50% от </a:t>
            </a:r>
            <a:r>
              <a:rPr lang="ru-RU" smtClean="0">
                <a:latin typeface="EuropeDemiC"/>
              </a:rPr>
              <a:t>начальных</a:t>
            </a:r>
            <a:r>
              <a:rPr lang="en-US" smtClean="0">
                <a:latin typeface="EuropeDemiC"/>
              </a:rPr>
              <a:t>).</a:t>
            </a:r>
            <a:endParaRPr lang="ru-RU" dirty="0" smtClean="0">
              <a:latin typeface="EuropeDemiC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88571" y="169200"/>
            <a:ext cx="8607423" cy="45833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ru-RU" sz="2400" b="1" dirty="0">
                <a:solidFill>
                  <a:srgbClr val="024498"/>
                </a:solidFill>
                <a:latin typeface="Century Gothic" pitchFamily="34" charset="0"/>
              </a:rPr>
              <a:t>Основные критерии выбора скважин-кандидатов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r="1031"/>
          <a:stretch>
            <a:fillRect/>
          </a:stretch>
        </p:blipFill>
        <p:spPr bwMode="auto">
          <a:xfrm>
            <a:off x="879150" y="1185540"/>
            <a:ext cx="8359878" cy="299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5801630" y="1133288"/>
            <a:ext cx="3460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eDemiC"/>
              </a:rPr>
              <a:t>PI</a:t>
            </a:r>
            <a:r>
              <a:rPr 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eDemiC"/>
              </a:rPr>
              <a:t>,</a:t>
            </a: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eDemiC"/>
              </a:rPr>
              <a:t> м3/</a:t>
            </a:r>
            <a:r>
              <a:rPr lang="ru-RU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eDemiC"/>
              </a:rPr>
              <a:t>сут</a:t>
            </a: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eDemiC"/>
              </a:rPr>
              <a:t>/</a:t>
            </a:r>
            <a:r>
              <a:rPr lang="ru-RU" sz="3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eDemiC"/>
              </a:rPr>
              <a:t>атм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peDemiC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6583680"/>
            <a:ext cx="436098" cy="274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8049" y="6057900"/>
            <a:ext cx="9281552" cy="662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8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66800" y="4312800"/>
            <a:ext cx="8437306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 defTabSz="915988" eaLnBrk="0" hangingPunct="0">
              <a:spcBef>
                <a:spcPct val="20000"/>
              </a:spcBef>
              <a:buClr>
                <a:srgbClr val="D0A138"/>
              </a:buClr>
              <a:buSzPct val="150000"/>
              <a:buFontTx/>
              <a:buChar char="•"/>
              <a:tabLst>
                <a:tab pos="806450" algn="l"/>
              </a:tabLst>
              <a:defRPr/>
            </a:pPr>
            <a:r>
              <a:rPr lang="ru-RU" b="0" dirty="0" smtClean="0">
                <a:latin typeface="EuropeDemiC"/>
              </a:rPr>
              <a:t>потенциал скважины (снижение </a:t>
            </a:r>
            <a:r>
              <a:rPr lang="en-US" b="0" dirty="0" smtClean="0">
                <a:latin typeface="EuropeDemiC"/>
              </a:rPr>
              <a:t>PI</a:t>
            </a:r>
            <a:r>
              <a:rPr lang="ru-RU" b="0" dirty="0" smtClean="0">
                <a:latin typeface="EuropeDemiC"/>
              </a:rPr>
              <a:t>) и степень выработки запасов</a:t>
            </a:r>
            <a:r>
              <a:rPr lang="en-US" b="0" dirty="0" smtClean="0">
                <a:latin typeface="EuropeDemiC"/>
              </a:rPr>
              <a:t> (</a:t>
            </a:r>
            <a:r>
              <a:rPr lang="ru-RU" b="0" dirty="0" smtClean="0">
                <a:latin typeface="EuropeDemiC"/>
              </a:rPr>
              <a:t>менее 50% от начальных</a:t>
            </a:r>
            <a:r>
              <a:rPr lang="en-US" b="0" dirty="0" smtClean="0">
                <a:latin typeface="EuropeDemiC"/>
              </a:rPr>
              <a:t>);</a:t>
            </a:r>
            <a:endParaRPr lang="ru-RU" b="0" dirty="0" smtClean="0">
              <a:latin typeface="EuropeDemiC"/>
            </a:endParaRPr>
          </a:p>
          <a:p>
            <a:pPr marL="354013" indent="-354013" defTabSz="915988" eaLnBrk="0" hangingPunct="0">
              <a:spcBef>
                <a:spcPct val="20000"/>
              </a:spcBef>
              <a:buClr>
                <a:srgbClr val="D0A138"/>
              </a:buClr>
              <a:buSzPct val="150000"/>
              <a:buFontTx/>
              <a:buChar char="•"/>
              <a:tabLst>
                <a:tab pos="806450" algn="l"/>
              </a:tabLst>
              <a:defRPr/>
            </a:pPr>
            <a:r>
              <a:rPr lang="ru-RU" dirty="0" smtClean="0">
                <a:latin typeface="EuropeDemiC"/>
              </a:rPr>
              <a:t>мощность перемычек до </a:t>
            </a:r>
            <a:r>
              <a:rPr lang="ru-RU" dirty="0" err="1" smtClean="0">
                <a:latin typeface="EuropeDemiC"/>
              </a:rPr>
              <a:t>газо</a:t>
            </a:r>
            <a:r>
              <a:rPr lang="ru-RU" dirty="0" smtClean="0">
                <a:latin typeface="EuropeDemiC"/>
              </a:rPr>
              <a:t>- и </a:t>
            </a:r>
            <a:r>
              <a:rPr lang="ru-RU" dirty="0" err="1" smtClean="0">
                <a:latin typeface="EuropeDemiC"/>
              </a:rPr>
              <a:t>водонасыщенных</a:t>
            </a:r>
            <a:r>
              <a:rPr lang="ru-RU" dirty="0" smtClean="0">
                <a:latin typeface="EuropeDemiC"/>
              </a:rPr>
              <a:t> пластов менее </a:t>
            </a:r>
            <a:r>
              <a:rPr lang="ru-RU" smtClean="0">
                <a:latin typeface="EuropeDemiC"/>
              </a:rPr>
              <a:t>5 метров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peDemiC"/>
              </a:rPr>
              <a:t>.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peDemiC"/>
            </a:endParaRPr>
          </a:p>
        </p:txBody>
      </p:sp>
      <p:grpSp>
        <p:nvGrpSpPr>
          <p:cNvPr id="218" name="Группа 217"/>
          <p:cNvGrpSpPr/>
          <p:nvPr/>
        </p:nvGrpSpPr>
        <p:grpSpPr>
          <a:xfrm>
            <a:off x="878400" y="1184400"/>
            <a:ext cx="8366079" cy="2991600"/>
            <a:chOff x="1126800" y="1040400"/>
            <a:chExt cx="8366078" cy="2991600"/>
          </a:xfrm>
        </p:grpSpPr>
        <p:pic>
          <p:nvPicPr>
            <p:cNvPr id="25609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 l="1066"/>
            <a:stretch>
              <a:fillRect/>
            </a:stretch>
          </p:blipFill>
          <p:spPr bwMode="auto">
            <a:xfrm>
              <a:off x="1126800" y="1040400"/>
              <a:ext cx="8366078" cy="2991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319" name="Группа 318"/>
            <p:cNvGrpSpPr/>
            <p:nvPr/>
          </p:nvGrpSpPr>
          <p:grpSpPr>
            <a:xfrm>
              <a:off x="1201285" y="2328635"/>
              <a:ext cx="8215448" cy="1465807"/>
              <a:chOff x="1201285" y="2328635"/>
              <a:chExt cx="8215448" cy="1465807"/>
            </a:xfrm>
          </p:grpSpPr>
          <p:cxnSp>
            <p:nvCxnSpPr>
              <p:cNvPr id="13" name="Прямая со стрелкой 12"/>
              <p:cNvCxnSpPr/>
              <p:nvPr/>
            </p:nvCxnSpPr>
            <p:spPr bwMode="auto">
              <a:xfrm rot="5400000">
                <a:off x="6113557" y="3188980"/>
                <a:ext cx="368490" cy="1588"/>
              </a:xfrm>
              <a:prstGeom prst="straightConnector1">
                <a:avLst/>
              </a:prstGeom>
              <a:solidFill>
                <a:schemeClr val="accent1"/>
              </a:solidFill>
              <a:ln w="47625" cap="flat" cmpd="sng" algn="ctr">
                <a:solidFill>
                  <a:srgbClr val="FF0000"/>
                </a:solidFill>
                <a:prstDash val="solid"/>
                <a:round/>
                <a:headEnd type="stealth" w="med" len="med"/>
                <a:tailEnd type="stealth" w="med" len="med"/>
              </a:ln>
              <a:effectLst/>
            </p:spPr>
          </p:cxnSp>
          <p:sp>
            <p:nvSpPr>
              <p:cNvPr id="29" name="TextBox 28"/>
              <p:cNvSpPr txBox="1"/>
              <p:nvPr/>
            </p:nvSpPr>
            <p:spPr>
              <a:xfrm>
                <a:off x="6417046" y="2863745"/>
                <a:ext cx="1837954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dirty="0" smtClean="0">
                    <a:latin typeface="Century Gothic" pitchFamily="34" charset="0"/>
                  </a:rPr>
                  <a:t>&lt; 5</a:t>
                </a:r>
                <a:r>
                  <a:rPr lang="ru-RU" sz="3500" dirty="0" smtClean="0">
                    <a:latin typeface="Century Gothic" pitchFamily="34" charset="0"/>
                  </a:rPr>
                  <a:t>м</a:t>
                </a:r>
                <a:endParaRPr lang="ru-RU" sz="3500" dirty="0">
                  <a:latin typeface="Century Gothic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040744" y="3301999"/>
                <a:ext cx="44994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sz="2600" dirty="0">
                  <a:solidFill>
                    <a:schemeClr val="accent6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  <p:grpSp>
            <p:nvGrpSpPr>
              <p:cNvPr id="318" name="Группа 317"/>
              <p:cNvGrpSpPr/>
              <p:nvPr/>
            </p:nvGrpSpPr>
            <p:grpSpPr>
              <a:xfrm>
                <a:off x="1201285" y="2342923"/>
                <a:ext cx="3692978" cy="646622"/>
                <a:chOff x="1201285" y="2342923"/>
                <a:chExt cx="3692978" cy="646622"/>
              </a:xfrm>
            </p:grpSpPr>
            <p:grpSp>
              <p:nvGrpSpPr>
                <p:cNvPr id="43" name="Группа 42"/>
                <p:cNvGrpSpPr/>
                <p:nvPr/>
              </p:nvGrpSpPr>
              <p:grpSpPr>
                <a:xfrm>
                  <a:off x="1201285" y="2349273"/>
                  <a:ext cx="564015" cy="640271"/>
                  <a:chOff x="1201285" y="2349273"/>
                  <a:chExt cx="564015" cy="640271"/>
                </a:xfrm>
              </p:grpSpPr>
              <p:grpSp>
                <p:nvGrpSpPr>
                  <p:cNvPr id="37" name="Группа 36"/>
                  <p:cNvGrpSpPr/>
                  <p:nvPr/>
                </p:nvGrpSpPr>
                <p:grpSpPr>
                  <a:xfrm>
                    <a:off x="1201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25610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5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4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6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38" name="Группа 37"/>
                  <p:cNvGrpSpPr/>
                  <p:nvPr/>
                </p:nvGrpSpPr>
                <p:grpSpPr>
                  <a:xfrm>
                    <a:off x="1455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39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40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41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42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grpSp>
              <p:nvGrpSpPr>
                <p:cNvPr id="44" name="Группа 43"/>
                <p:cNvGrpSpPr/>
                <p:nvPr/>
              </p:nvGrpSpPr>
              <p:grpSpPr>
                <a:xfrm>
                  <a:off x="1709285" y="2342923"/>
                  <a:ext cx="564015" cy="640271"/>
                  <a:chOff x="1201285" y="2349273"/>
                  <a:chExt cx="564015" cy="640271"/>
                </a:xfrm>
              </p:grpSpPr>
              <p:grpSp>
                <p:nvGrpSpPr>
                  <p:cNvPr id="45" name="Группа 36"/>
                  <p:cNvGrpSpPr/>
                  <p:nvPr/>
                </p:nvGrpSpPr>
                <p:grpSpPr>
                  <a:xfrm>
                    <a:off x="1201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51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52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53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54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46" name="Группа 37"/>
                  <p:cNvGrpSpPr/>
                  <p:nvPr/>
                </p:nvGrpSpPr>
                <p:grpSpPr>
                  <a:xfrm>
                    <a:off x="1455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47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48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49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50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grpSp>
              <p:nvGrpSpPr>
                <p:cNvPr id="55" name="Группа 54"/>
                <p:cNvGrpSpPr/>
                <p:nvPr/>
              </p:nvGrpSpPr>
              <p:grpSpPr>
                <a:xfrm>
                  <a:off x="2217285" y="2342923"/>
                  <a:ext cx="564015" cy="640271"/>
                  <a:chOff x="1201285" y="2349273"/>
                  <a:chExt cx="564015" cy="640271"/>
                </a:xfrm>
              </p:grpSpPr>
              <p:grpSp>
                <p:nvGrpSpPr>
                  <p:cNvPr id="56" name="Группа 36"/>
                  <p:cNvGrpSpPr/>
                  <p:nvPr/>
                </p:nvGrpSpPr>
                <p:grpSpPr>
                  <a:xfrm>
                    <a:off x="1201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62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63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64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65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57" name="Группа 37"/>
                  <p:cNvGrpSpPr/>
                  <p:nvPr/>
                </p:nvGrpSpPr>
                <p:grpSpPr>
                  <a:xfrm>
                    <a:off x="1455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58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59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60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61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grpSp>
              <p:nvGrpSpPr>
                <p:cNvPr id="66" name="Группа 65"/>
                <p:cNvGrpSpPr/>
                <p:nvPr/>
              </p:nvGrpSpPr>
              <p:grpSpPr>
                <a:xfrm>
                  <a:off x="2725285" y="2349273"/>
                  <a:ext cx="564015" cy="640271"/>
                  <a:chOff x="1201285" y="2349273"/>
                  <a:chExt cx="564015" cy="640271"/>
                </a:xfrm>
              </p:grpSpPr>
              <p:grpSp>
                <p:nvGrpSpPr>
                  <p:cNvPr id="67" name="Группа 36"/>
                  <p:cNvGrpSpPr/>
                  <p:nvPr/>
                </p:nvGrpSpPr>
                <p:grpSpPr>
                  <a:xfrm>
                    <a:off x="1201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73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74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75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76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68" name="Группа 37"/>
                  <p:cNvGrpSpPr/>
                  <p:nvPr/>
                </p:nvGrpSpPr>
                <p:grpSpPr>
                  <a:xfrm>
                    <a:off x="1455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69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70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71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72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grpSp>
              <p:nvGrpSpPr>
                <p:cNvPr id="77" name="Группа 76"/>
                <p:cNvGrpSpPr/>
                <p:nvPr/>
              </p:nvGrpSpPr>
              <p:grpSpPr>
                <a:xfrm>
                  <a:off x="3234872" y="2349273"/>
                  <a:ext cx="564015" cy="640271"/>
                  <a:chOff x="1201285" y="2349273"/>
                  <a:chExt cx="564015" cy="640271"/>
                </a:xfrm>
              </p:grpSpPr>
              <p:grpSp>
                <p:nvGrpSpPr>
                  <p:cNvPr id="78" name="Группа 36"/>
                  <p:cNvGrpSpPr/>
                  <p:nvPr/>
                </p:nvGrpSpPr>
                <p:grpSpPr>
                  <a:xfrm>
                    <a:off x="1201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84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85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86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87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79" name="Группа 37"/>
                  <p:cNvGrpSpPr/>
                  <p:nvPr/>
                </p:nvGrpSpPr>
                <p:grpSpPr>
                  <a:xfrm>
                    <a:off x="1455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80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81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82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83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grpSp>
              <p:nvGrpSpPr>
                <p:cNvPr id="88" name="Группа 87"/>
                <p:cNvGrpSpPr/>
                <p:nvPr/>
              </p:nvGrpSpPr>
              <p:grpSpPr>
                <a:xfrm>
                  <a:off x="3739697" y="2349273"/>
                  <a:ext cx="564015" cy="640271"/>
                  <a:chOff x="1201285" y="2349273"/>
                  <a:chExt cx="564015" cy="640271"/>
                </a:xfrm>
              </p:grpSpPr>
              <p:grpSp>
                <p:nvGrpSpPr>
                  <p:cNvPr id="89" name="Группа 36"/>
                  <p:cNvGrpSpPr/>
                  <p:nvPr/>
                </p:nvGrpSpPr>
                <p:grpSpPr>
                  <a:xfrm>
                    <a:off x="1201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95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96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97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98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90" name="Группа 37"/>
                  <p:cNvGrpSpPr/>
                  <p:nvPr/>
                </p:nvGrpSpPr>
                <p:grpSpPr>
                  <a:xfrm>
                    <a:off x="1455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91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92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93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94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grpSp>
              <p:nvGrpSpPr>
                <p:cNvPr id="99" name="Группа 98"/>
                <p:cNvGrpSpPr/>
                <p:nvPr/>
              </p:nvGrpSpPr>
              <p:grpSpPr>
                <a:xfrm>
                  <a:off x="4249285" y="2349274"/>
                  <a:ext cx="564015" cy="640271"/>
                  <a:chOff x="1201285" y="2349273"/>
                  <a:chExt cx="564015" cy="640271"/>
                </a:xfrm>
              </p:grpSpPr>
              <p:grpSp>
                <p:nvGrpSpPr>
                  <p:cNvPr id="100" name="Группа 36"/>
                  <p:cNvGrpSpPr/>
                  <p:nvPr/>
                </p:nvGrpSpPr>
                <p:grpSpPr>
                  <a:xfrm>
                    <a:off x="1201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106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7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8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9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101" name="Группа 37"/>
                  <p:cNvGrpSpPr/>
                  <p:nvPr/>
                </p:nvGrpSpPr>
                <p:grpSpPr>
                  <a:xfrm>
                    <a:off x="1455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102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3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4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5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grpSp>
              <p:nvGrpSpPr>
                <p:cNvPr id="110" name="Группа 109"/>
                <p:cNvGrpSpPr/>
                <p:nvPr/>
              </p:nvGrpSpPr>
              <p:grpSpPr>
                <a:xfrm>
                  <a:off x="4330248" y="2349273"/>
                  <a:ext cx="564015" cy="640271"/>
                  <a:chOff x="1201285" y="2349273"/>
                  <a:chExt cx="564015" cy="640271"/>
                </a:xfrm>
              </p:grpSpPr>
              <p:grpSp>
                <p:nvGrpSpPr>
                  <p:cNvPr id="111" name="Группа 36"/>
                  <p:cNvGrpSpPr/>
                  <p:nvPr/>
                </p:nvGrpSpPr>
                <p:grpSpPr>
                  <a:xfrm>
                    <a:off x="1201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117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8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9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0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112" name="Группа 37"/>
                  <p:cNvGrpSpPr/>
                  <p:nvPr/>
                </p:nvGrpSpPr>
                <p:grpSpPr>
                  <a:xfrm>
                    <a:off x="1455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113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4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5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6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</p:grpSp>
          <p:grpSp>
            <p:nvGrpSpPr>
              <p:cNvPr id="122" name="Группа 121"/>
              <p:cNvGrpSpPr/>
              <p:nvPr/>
            </p:nvGrpSpPr>
            <p:grpSpPr>
              <a:xfrm>
                <a:off x="5723755" y="2328635"/>
                <a:ext cx="3692978" cy="646622"/>
                <a:chOff x="1201285" y="2342923"/>
                <a:chExt cx="3692978" cy="646622"/>
              </a:xfrm>
            </p:grpSpPr>
            <p:grpSp>
              <p:nvGrpSpPr>
                <p:cNvPr id="123" name="Группа 42"/>
                <p:cNvGrpSpPr/>
                <p:nvPr/>
              </p:nvGrpSpPr>
              <p:grpSpPr>
                <a:xfrm>
                  <a:off x="1201285" y="2349273"/>
                  <a:ext cx="564015" cy="640271"/>
                  <a:chOff x="1201285" y="2349273"/>
                  <a:chExt cx="564015" cy="640271"/>
                </a:xfrm>
              </p:grpSpPr>
              <p:grpSp>
                <p:nvGrpSpPr>
                  <p:cNvPr id="201" name="Группа 36"/>
                  <p:cNvGrpSpPr/>
                  <p:nvPr/>
                </p:nvGrpSpPr>
                <p:grpSpPr>
                  <a:xfrm>
                    <a:off x="1201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207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08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09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10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202" name="Группа 37"/>
                  <p:cNvGrpSpPr/>
                  <p:nvPr/>
                </p:nvGrpSpPr>
                <p:grpSpPr>
                  <a:xfrm>
                    <a:off x="1455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203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04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05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06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grpSp>
              <p:nvGrpSpPr>
                <p:cNvPr id="124" name="Группа 43"/>
                <p:cNvGrpSpPr/>
                <p:nvPr/>
              </p:nvGrpSpPr>
              <p:grpSpPr>
                <a:xfrm>
                  <a:off x="1709285" y="2342923"/>
                  <a:ext cx="564015" cy="640271"/>
                  <a:chOff x="1201285" y="2349273"/>
                  <a:chExt cx="564015" cy="640271"/>
                </a:xfrm>
              </p:grpSpPr>
              <p:grpSp>
                <p:nvGrpSpPr>
                  <p:cNvPr id="191" name="Группа 36"/>
                  <p:cNvGrpSpPr/>
                  <p:nvPr/>
                </p:nvGrpSpPr>
                <p:grpSpPr>
                  <a:xfrm>
                    <a:off x="1201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197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98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99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00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192" name="Группа 37"/>
                  <p:cNvGrpSpPr/>
                  <p:nvPr/>
                </p:nvGrpSpPr>
                <p:grpSpPr>
                  <a:xfrm>
                    <a:off x="1455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193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94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95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96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grpSp>
              <p:nvGrpSpPr>
                <p:cNvPr id="125" name="Группа 54"/>
                <p:cNvGrpSpPr/>
                <p:nvPr/>
              </p:nvGrpSpPr>
              <p:grpSpPr>
                <a:xfrm>
                  <a:off x="2217285" y="2342923"/>
                  <a:ext cx="564015" cy="640271"/>
                  <a:chOff x="1201285" y="2349273"/>
                  <a:chExt cx="564015" cy="640271"/>
                </a:xfrm>
              </p:grpSpPr>
              <p:grpSp>
                <p:nvGrpSpPr>
                  <p:cNvPr id="181" name="Группа 36"/>
                  <p:cNvGrpSpPr/>
                  <p:nvPr/>
                </p:nvGrpSpPr>
                <p:grpSpPr>
                  <a:xfrm>
                    <a:off x="1201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187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8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9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90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182" name="Группа 37"/>
                  <p:cNvGrpSpPr/>
                  <p:nvPr/>
                </p:nvGrpSpPr>
                <p:grpSpPr>
                  <a:xfrm>
                    <a:off x="1455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183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5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6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grpSp>
              <p:nvGrpSpPr>
                <p:cNvPr id="126" name="Группа 65"/>
                <p:cNvGrpSpPr/>
                <p:nvPr/>
              </p:nvGrpSpPr>
              <p:grpSpPr>
                <a:xfrm>
                  <a:off x="2725285" y="2349273"/>
                  <a:ext cx="564015" cy="640271"/>
                  <a:chOff x="1201285" y="2349273"/>
                  <a:chExt cx="564015" cy="640271"/>
                </a:xfrm>
              </p:grpSpPr>
              <p:grpSp>
                <p:nvGrpSpPr>
                  <p:cNvPr id="171" name="Группа 36"/>
                  <p:cNvGrpSpPr/>
                  <p:nvPr/>
                </p:nvGrpSpPr>
                <p:grpSpPr>
                  <a:xfrm>
                    <a:off x="1201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177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78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79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0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172" name="Группа 37"/>
                  <p:cNvGrpSpPr/>
                  <p:nvPr/>
                </p:nvGrpSpPr>
                <p:grpSpPr>
                  <a:xfrm>
                    <a:off x="1455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173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74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75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76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grpSp>
              <p:nvGrpSpPr>
                <p:cNvPr id="127" name="Группа 76"/>
                <p:cNvGrpSpPr/>
                <p:nvPr/>
              </p:nvGrpSpPr>
              <p:grpSpPr>
                <a:xfrm>
                  <a:off x="3234872" y="2349273"/>
                  <a:ext cx="564015" cy="640271"/>
                  <a:chOff x="1201285" y="2349273"/>
                  <a:chExt cx="564015" cy="640271"/>
                </a:xfrm>
              </p:grpSpPr>
              <p:grpSp>
                <p:nvGrpSpPr>
                  <p:cNvPr id="161" name="Группа 36"/>
                  <p:cNvGrpSpPr/>
                  <p:nvPr/>
                </p:nvGrpSpPr>
                <p:grpSpPr>
                  <a:xfrm>
                    <a:off x="1201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167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68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69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70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162" name="Группа 37"/>
                  <p:cNvGrpSpPr/>
                  <p:nvPr/>
                </p:nvGrpSpPr>
                <p:grpSpPr>
                  <a:xfrm>
                    <a:off x="1455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163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64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65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66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grpSp>
              <p:nvGrpSpPr>
                <p:cNvPr id="128" name="Группа 87"/>
                <p:cNvGrpSpPr/>
                <p:nvPr/>
              </p:nvGrpSpPr>
              <p:grpSpPr>
                <a:xfrm>
                  <a:off x="3739697" y="2349273"/>
                  <a:ext cx="564015" cy="640271"/>
                  <a:chOff x="1201285" y="2349273"/>
                  <a:chExt cx="564015" cy="640271"/>
                </a:xfrm>
              </p:grpSpPr>
              <p:grpSp>
                <p:nvGrpSpPr>
                  <p:cNvPr id="151" name="Группа 36"/>
                  <p:cNvGrpSpPr/>
                  <p:nvPr/>
                </p:nvGrpSpPr>
                <p:grpSpPr>
                  <a:xfrm>
                    <a:off x="1201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157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8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9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60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152" name="Группа 37"/>
                  <p:cNvGrpSpPr/>
                  <p:nvPr/>
                </p:nvGrpSpPr>
                <p:grpSpPr>
                  <a:xfrm>
                    <a:off x="1455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153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4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5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6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grpSp>
              <p:nvGrpSpPr>
                <p:cNvPr id="129" name="Группа 98"/>
                <p:cNvGrpSpPr/>
                <p:nvPr/>
              </p:nvGrpSpPr>
              <p:grpSpPr>
                <a:xfrm>
                  <a:off x="4249285" y="2349274"/>
                  <a:ext cx="564015" cy="640271"/>
                  <a:chOff x="1201285" y="2349273"/>
                  <a:chExt cx="564015" cy="640271"/>
                </a:xfrm>
              </p:grpSpPr>
              <p:grpSp>
                <p:nvGrpSpPr>
                  <p:cNvPr id="141" name="Группа 36"/>
                  <p:cNvGrpSpPr/>
                  <p:nvPr/>
                </p:nvGrpSpPr>
                <p:grpSpPr>
                  <a:xfrm>
                    <a:off x="1201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147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8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9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0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142" name="Группа 37"/>
                  <p:cNvGrpSpPr/>
                  <p:nvPr/>
                </p:nvGrpSpPr>
                <p:grpSpPr>
                  <a:xfrm>
                    <a:off x="1455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143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4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5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6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grpSp>
              <p:nvGrpSpPr>
                <p:cNvPr id="130" name="Группа 109"/>
                <p:cNvGrpSpPr/>
                <p:nvPr/>
              </p:nvGrpSpPr>
              <p:grpSpPr>
                <a:xfrm>
                  <a:off x="4330248" y="2349273"/>
                  <a:ext cx="564015" cy="640271"/>
                  <a:chOff x="1201285" y="2349273"/>
                  <a:chExt cx="564015" cy="640271"/>
                </a:xfrm>
              </p:grpSpPr>
              <p:grpSp>
                <p:nvGrpSpPr>
                  <p:cNvPr id="131" name="Группа 36"/>
                  <p:cNvGrpSpPr/>
                  <p:nvPr/>
                </p:nvGrpSpPr>
                <p:grpSpPr>
                  <a:xfrm>
                    <a:off x="1201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137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8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9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0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132" name="Группа 37"/>
                  <p:cNvGrpSpPr/>
                  <p:nvPr/>
                </p:nvGrpSpPr>
                <p:grpSpPr>
                  <a:xfrm>
                    <a:off x="1455285" y="2349273"/>
                    <a:ext cx="310015" cy="640271"/>
                    <a:chOff x="1201285" y="2349273"/>
                    <a:chExt cx="310015" cy="640271"/>
                  </a:xfrm>
                </p:grpSpPr>
                <p:pic>
                  <p:nvPicPr>
                    <p:cNvPr id="133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3492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4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5143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5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676298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6" name="Picture 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1285" y="2755673"/>
                      <a:ext cx="310015" cy="23387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</p:grpSp>
          <p:grpSp>
            <p:nvGrpSpPr>
              <p:cNvPr id="289" name="Группа 288"/>
              <p:cNvGrpSpPr/>
              <p:nvPr/>
            </p:nvGrpSpPr>
            <p:grpSpPr>
              <a:xfrm>
                <a:off x="4501698" y="2342923"/>
                <a:ext cx="564015" cy="640271"/>
                <a:chOff x="1201285" y="2349273"/>
                <a:chExt cx="564015" cy="640271"/>
              </a:xfrm>
            </p:grpSpPr>
            <p:grpSp>
              <p:nvGrpSpPr>
                <p:cNvPr id="290" name="Группа 36"/>
                <p:cNvGrpSpPr/>
                <p:nvPr/>
              </p:nvGrpSpPr>
              <p:grpSpPr>
                <a:xfrm>
                  <a:off x="1201285" y="2349273"/>
                  <a:ext cx="310015" cy="640271"/>
                  <a:chOff x="1201285" y="2349273"/>
                  <a:chExt cx="310015" cy="640271"/>
                </a:xfrm>
              </p:grpSpPr>
              <p:pic>
                <p:nvPicPr>
                  <p:cNvPr id="296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201285" y="2349273"/>
                    <a:ext cx="310015" cy="2338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97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201285" y="2514373"/>
                    <a:ext cx="310015" cy="2338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98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201285" y="2676298"/>
                    <a:ext cx="310015" cy="2338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99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201285" y="2755673"/>
                    <a:ext cx="310015" cy="2338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291" name="Группа 37"/>
                <p:cNvGrpSpPr/>
                <p:nvPr/>
              </p:nvGrpSpPr>
              <p:grpSpPr>
                <a:xfrm>
                  <a:off x="1455285" y="2349273"/>
                  <a:ext cx="310015" cy="640271"/>
                  <a:chOff x="1201285" y="2349273"/>
                  <a:chExt cx="310015" cy="640271"/>
                </a:xfrm>
              </p:grpSpPr>
              <p:pic>
                <p:nvPicPr>
                  <p:cNvPr id="292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201285" y="2349273"/>
                    <a:ext cx="310015" cy="2338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93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201285" y="2514373"/>
                    <a:ext cx="310015" cy="2338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94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201285" y="2676298"/>
                    <a:ext cx="310015" cy="2338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95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201285" y="2755673"/>
                    <a:ext cx="310015" cy="2338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211" name="Полилиния 210"/>
              <p:cNvSpPr/>
              <p:nvPr/>
            </p:nvSpPr>
            <p:spPr bwMode="auto">
              <a:xfrm>
                <a:off x="4898496" y="2536825"/>
                <a:ext cx="219604" cy="64558"/>
              </a:xfrm>
              <a:custGeom>
                <a:avLst/>
                <a:gdLst>
                  <a:gd name="connsiteX0" fmla="*/ 213254 w 219604"/>
                  <a:gd name="connsiteY0" fmla="*/ 0 h 64558"/>
                  <a:gd name="connsiteX1" fmla="*/ 44979 w 219604"/>
                  <a:gd name="connsiteY1" fmla="*/ 3175 h 64558"/>
                  <a:gd name="connsiteX2" fmla="*/ 529 w 219604"/>
                  <a:gd name="connsiteY2" fmla="*/ 34925 h 64558"/>
                  <a:gd name="connsiteX3" fmla="*/ 41804 w 219604"/>
                  <a:gd name="connsiteY3" fmla="*/ 60325 h 64558"/>
                  <a:gd name="connsiteX4" fmla="*/ 219604 w 219604"/>
                  <a:gd name="connsiteY4" fmla="*/ 60325 h 64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604" h="64558">
                    <a:moveTo>
                      <a:pt x="213254" y="0"/>
                    </a:moveTo>
                    <a:lnTo>
                      <a:pt x="44979" y="3175"/>
                    </a:lnTo>
                    <a:cubicBezTo>
                      <a:pt x="9525" y="8996"/>
                      <a:pt x="1058" y="25400"/>
                      <a:pt x="529" y="34925"/>
                    </a:cubicBezTo>
                    <a:cubicBezTo>
                      <a:pt x="0" y="44450"/>
                      <a:pt x="5292" y="56092"/>
                      <a:pt x="41804" y="60325"/>
                    </a:cubicBezTo>
                    <a:cubicBezTo>
                      <a:pt x="78317" y="64558"/>
                      <a:pt x="186266" y="56621"/>
                      <a:pt x="219604" y="60325"/>
                    </a:cubicBezTo>
                  </a:path>
                </a:pathLst>
              </a:custGeom>
              <a:solidFill>
                <a:schemeClr val="bg1"/>
              </a:solidFill>
              <a:ln w="158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300" name="Полилиния 299"/>
              <p:cNvSpPr/>
              <p:nvPr/>
            </p:nvSpPr>
            <p:spPr bwMode="auto">
              <a:xfrm>
                <a:off x="4898496" y="2359025"/>
                <a:ext cx="219604" cy="64558"/>
              </a:xfrm>
              <a:custGeom>
                <a:avLst/>
                <a:gdLst>
                  <a:gd name="connsiteX0" fmla="*/ 213254 w 219604"/>
                  <a:gd name="connsiteY0" fmla="*/ 0 h 64558"/>
                  <a:gd name="connsiteX1" fmla="*/ 44979 w 219604"/>
                  <a:gd name="connsiteY1" fmla="*/ 3175 h 64558"/>
                  <a:gd name="connsiteX2" fmla="*/ 529 w 219604"/>
                  <a:gd name="connsiteY2" fmla="*/ 34925 h 64558"/>
                  <a:gd name="connsiteX3" fmla="*/ 41804 w 219604"/>
                  <a:gd name="connsiteY3" fmla="*/ 60325 h 64558"/>
                  <a:gd name="connsiteX4" fmla="*/ 219604 w 219604"/>
                  <a:gd name="connsiteY4" fmla="*/ 60325 h 64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604" h="64558">
                    <a:moveTo>
                      <a:pt x="213254" y="0"/>
                    </a:moveTo>
                    <a:lnTo>
                      <a:pt x="44979" y="3175"/>
                    </a:lnTo>
                    <a:cubicBezTo>
                      <a:pt x="9525" y="8996"/>
                      <a:pt x="1058" y="25400"/>
                      <a:pt x="529" y="34925"/>
                    </a:cubicBezTo>
                    <a:cubicBezTo>
                      <a:pt x="0" y="44450"/>
                      <a:pt x="5292" y="56092"/>
                      <a:pt x="41804" y="60325"/>
                    </a:cubicBezTo>
                    <a:cubicBezTo>
                      <a:pt x="78317" y="64558"/>
                      <a:pt x="186266" y="56621"/>
                      <a:pt x="219604" y="60325"/>
                    </a:cubicBezTo>
                  </a:path>
                </a:pathLst>
              </a:custGeom>
              <a:solidFill>
                <a:schemeClr val="bg1"/>
              </a:solidFill>
              <a:ln w="158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301" name="Полилиния 300"/>
              <p:cNvSpPr/>
              <p:nvPr/>
            </p:nvSpPr>
            <p:spPr bwMode="auto">
              <a:xfrm>
                <a:off x="4900083" y="2728912"/>
                <a:ext cx="219604" cy="64558"/>
              </a:xfrm>
              <a:custGeom>
                <a:avLst/>
                <a:gdLst>
                  <a:gd name="connsiteX0" fmla="*/ 213254 w 219604"/>
                  <a:gd name="connsiteY0" fmla="*/ 0 h 64558"/>
                  <a:gd name="connsiteX1" fmla="*/ 44979 w 219604"/>
                  <a:gd name="connsiteY1" fmla="*/ 3175 h 64558"/>
                  <a:gd name="connsiteX2" fmla="*/ 529 w 219604"/>
                  <a:gd name="connsiteY2" fmla="*/ 34925 h 64558"/>
                  <a:gd name="connsiteX3" fmla="*/ 41804 w 219604"/>
                  <a:gd name="connsiteY3" fmla="*/ 60325 h 64558"/>
                  <a:gd name="connsiteX4" fmla="*/ 219604 w 219604"/>
                  <a:gd name="connsiteY4" fmla="*/ 60325 h 64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604" h="64558">
                    <a:moveTo>
                      <a:pt x="213254" y="0"/>
                    </a:moveTo>
                    <a:lnTo>
                      <a:pt x="44979" y="3175"/>
                    </a:lnTo>
                    <a:cubicBezTo>
                      <a:pt x="9525" y="8996"/>
                      <a:pt x="1058" y="25400"/>
                      <a:pt x="529" y="34925"/>
                    </a:cubicBezTo>
                    <a:cubicBezTo>
                      <a:pt x="0" y="44450"/>
                      <a:pt x="5292" y="56092"/>
                      <a:pt x="41804" y="60325"/>
                    </a:cubicBezTo>
                    <a:cubicBezTo>
                      <a:pt x="78317" y="64558"/>
                      <a:pt x="186266" y="56621"/>
                      <a:pt x="219604" y="60325"/>
                    </a:cubicBezTo>
                  </a:path>
                </a:pathLst>
              </a:custGeom>
              <a:solidFill>
                <a:schemeClr val="bg1"/>
              </a:solidFill>
              <a:ln w="158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302" name="Полилиния 301"/>
              <p:cNvSpPr/>
              <p:nvPr/>
            </p:nvSpPr>
            <p:spPr bwMode="auto">
              <a:xfrm>
                <a:off x="4914371" y="2912269"/>
                <a:ext cx="219604" cy="64558"/>
              </a:xfrm>
              <a:custGeom>
                <a:avLst/>
                <a:gdLst>
                  <a:gd name="connsiteX0" fmla="*/ 213254 w 219604"/>
                  <a:gd name="connsiteY0" fmla="*/ 0 h 64558"/>
                  <a:gd name="connsiteX1" fmla="*/ 44979 w 219604"/>
                  <a:gd name="connsiteY1" fmla="*/ 3175 h 64558"/>
                  <a:gd name="connsiteX2" fmla="*/ 529 w 219604"/>
                  <a:gd name="connsiteY2" fmla="*/ 34925 h 64558"/>
                  <a:gd name="connsiteX3" fmla="*/ 41804 w 219604"/>
                  <a:gd name="connsiteY3" fmla="*/ 60325 h 64558"/>
                  <a:gd name="connsiteX4" fmla="*/ 219604 w 219604"/>
                  <a:gd name="connsiteY4" fmla="*/ 60325 h 64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604" h="64558">
                    <a:moveTo>
                      <a:pt x="213254" y="0"/>
                    </a:moveTo>
                    <a:lnTo>
                      <a:pt x="44979" y="3175"/>
                    </a:lnTo>
                    <a:cubicBezTo>
                      <a:pt x="9525" y="8996"/>
                      <a:pt x="1058" y="25400"/>
                      <a:pt x="529" y="34925"/>
                    </a:cubicBezTo>
                    <a:cubicBezTo>
                      <a:pt x="0" y="44450"/>
                      <a:pt x="5292" y="56092"/>
                      <a:pt x="41804" y="60325"/>
                    </a:cubicBezTo>
                    <a:cubicBezTo>
                      <a:pt x="78317" y="64558"/>
                      <a:pt x="186266" y="56621"/>
                      <a:pt x="219604" y="60325"/>
                    </a:cubicBezTo>
                  </a:path>
                </a:pathLst>
              </a:custGeom>
              <a:solidFill>
                <a:schemeClr val="bg1"/>
              </a:solidFill>
              <a:ln w="158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  <p:grpSp>
            <p:nvGrpSpPr>
              <p:cNvPr id="303" name="Группа 302"/>
              <p:cNvGrpSpPr/>
              <p:nvPr/>
            </p:nvGrpSpPr>
            <p:grpSpPr>
              <a:xfrm>
                <a:off x="5637078" y="2332128"/>
                <a:ext cx="564015" cy="640271"/>
                <a:chOff x="1201285" y="2349273"/>
                <a:chExt cx="564015" cy="640271"/>
              </a:xfrm>
            </p:grpSpPr>
            <p:grpSp>
              <p:nvGrpSpPr>
                <p:cNvPr id="304" name="Группа 36"/>
                <p:cNvGrpSpPr/>
                <p:nvPr/>
              </p:nvGrpSpPr>
              <p:grpSpPr>
                <a:xfrm>
                  <a:off x="1201285" y="2349273"/>
                  <a:ext cx="310015" cy="640271"/>
                  <a:chOff x="1201285" y="2349273"/>
                  <a:chExt cx="310015" cy="640271"/>
                </a:xfrm>
              </p:grpSpPr>
              <p:pic>
                <p:nvPicPr>
                  <p:cNvPr id="310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201285" y="2349273"/>
                    <a:ext cx="310015" cy="2338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11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201285" y="2514373"/>
                    <a:ext cx="310015" cy="2338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12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201285" y="2676298"/>
                    <a:ext cx="310015" cy="2338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13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201285" y="2755673"/>
                    <a:ext cx="310015" cy="2338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305" name="Группа 37"/>
                <p:cNvGrpSpPr/>
                <p:nvPr/>
              </p:nvGrpSpPr>
              <p:grpSpPr>
                <a:xfrm>
                  <a:off x="1455285" y="2349273"/>
                  <a:ext cx="310015" cy="640271"/>
                  <a:chOff x="1201285" y="2349273"/>
                  <a:chExt cx="310015" cy="640271"/>
                </a:xfrm>
              </p:grpSpPr>
              <p:pic>
                <p:nvPicPr>
                  <p:cNvPr id="306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201285" y="2349273"/>
                    <a:ext cx="310015" cy="2338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07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201285" y="2514373"/>
                    <a:ext cx="310015" cy="2338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08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201285" y="2676298"/>
                    <a:ext cx="310015" cy="2338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09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201285" y="2755673"/>
                    <a:ext cx="310015" cy="2338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314" name="Полилиния 313"/>
              <p:cNvSpPr/>
              <p:nvPr/>
            </p:nvSpPr>
            <p:spPr bwMode="auto">
              <a:xfrm rot="10800000">
                <a:off x="5543021" y="2362200"/>
                <a:ext cx="219604" cy="64558"/>
              </a:xfrm>
              <a:custGeom>
                <a:avLst/>
                <a:gdLst>
                  <a:gd name="connsiteX0" fmla="*/ 213254 w 219604"/>
                  <a:gd name="connsiteY0" fmla="*/ 0 h 64558"/>
                  <a:gd name="connsiteX1" fmla="*/ 44979 w 219604"/>
                  <a:gd name="connsiteY1" fmla="*/ 3175 h 64558"/>
                  <a:gd name="connsiteX2" fmla="*/ 529 w 219604"/>
                  <a:gd name="connsiteY2" fmla="*/ 34925 h 64558"/>
                  <a:gd name="connsiteX3" fmla="*/ 41804 w 219604"/>
                  <a:gd name="connsiteY3" fmla="*/ 60325 h 64558"/>
                  <a:gd name="connsiteX4" fmla="*/ 219604 w 219604"/>
                  <a:gd name="connsiteY4" fmla="*/ 60325 h 64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604" h="64558">
                    <a:moveTo>
                      <a:pt x="213254" y="0"/>
                    </a:moveTo>
                    <a:lnTo>
                      <a:pt x="44979" y="3175"/>
                    </a:lnTo>
                    <a:cubicBezTo>
                      <a:pt x="9525" y="8996"/>
                      <a:pt x="1058" y="25400"/>
                      <a:pt x="529" y="34925"/>
                    </a:cubicBezTo>
                    <a:cubicBezTo>
                      <a:pt x="0" y="44450"/>
                      <a:pt x="5292" y="56092"/>
                      <a:pt x="41804" y="60325"/>
                    </a:cubicBezTo>
                    <a:cubicBezTo>
                      <a:pt x="78317" y="64558"/>
                      <a:pt x="186266" y="56621"/>
                      <a:pt x="219604" y="60325"/>
                    </a:cubicBezTo>
                  </a:path>
                </a:pathLst>
              </a:custGeom>
              <a:solidFill>
                <a:schemeClr val="bg1"/>
              </a:solidFill>
              <a:ln w="158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315" name="Полилиния 314"/>
              <p:cNvSpPr/>
              <p:nvPr/>
            </p:nvSpPr>
            <p:spPr bwMode="auto">
              <a:xfrm rot="10800000">
                <a:off x="5549371" y="2533650"/>
                <a:ext cx="219604" cy="64558"/>
              </a:xfrm>
              <a:custGeom>
                <a:avLst/>
                <a:gdLst>
                  <a:gd name="connsiteX0" fmla="*/ 213254 w 219604"/>
                  <a:gd name="connsiteY0" fmla="*/ 0 h 64558"/>
                  <a:gd name="connsiteX1" fmla="*/ 44979 w 219604"/>
                  <a:gd name="connsiteY1" fmla="*/ 3175 h 64558"/>
                  <a:gd name="connsiteX2" fmla="*/ 529 w 219604"/>
                  <a:gd name="connsiteY2" fmla="*/ 34925 h 64558"/>
                  <a:gd name="connsiteX3" fmla="*/ 41804 w 219604"/>
                  <a:gd name="connsiteY3" fmla="*/ 60325 h 64558"/>
                  <a:gd name="connsiteX4" fmla="*/ 219604 w 219604"/>
                  <a:gd name="connsiteY4" fmla="*/ 60325 h 64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604" h="64558">
                    <a:moveTo>
                      <a:pt x="213254" y="0"/>
                    </a:moveTo>
                    <a:lnTo>
                      <a:pt x="44979" y="3175"/>
                    </a:lnTo>
                    <a:cubicBezTo>
                      <a:pt x="9525" y="8996"/>
                      <a:pt x="1058" y="25400"/>
                      <a:pt x="529" y="34925"/>
                    </a:cubicBezTo>
                    <a:cubicBezTo>
                      <a:pt x="0" y="44450"/>
                      <a:pt x="5292" y="56092"/>
                      <a:pt x="41804" y="60325"/>
                    </a:cubicBezTo>
                    <a:cubicBezTo>
                      <a:pt x="78317" y="64558"/>
                      <a:pt x="186266" y="56621"/>
                      <a:pt x="219604" y="60325"/>
                    </a:cubicBezTo>
                  </a:path>
                </a:pathLst>
              </a:custGeom>
              <a:solidFill>
                <a:schemeClr val="bg1"/>
              </a:solidFill>
              <a:ln w="158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316" name="Полилиния 315"/>
              <p:cNvSpPr/>
              <p:nvPr/>
            </p:nvSpPr>
            <p:spPr bwMode="auto">
              <a:xfrm rot="10800000">
                <a:off x="5549371" y="2720975"/>
                <a:ext cx="219604" cy="64558"/>
              </a:xfrm>
              <a:custGeom>
                <a:avLst/>
                <a:gdLst>
                  <a:gd name="connsiteX0" fmla="*/ 213254 w 219604"/>
                  <a:gd name="connsiteY0" fmla="*/ 0 h 64558"/>
                  <a:gd name="connsiteX1" fmla="*/ 44979 w 219604"/>
                  <a:gd name="connsiteY1" fmla="*/ 3175 h 64558"/>
                  <a:gd name="connsiteX2" fmla="*/ 529 w 219604"/>
                  <a:gd name="connsiteY2" fmla="*/ 34925 h 64558"/>
                  <a:gd name="connsiteX3" fmla="*/ 41804 w 219604"/>
                  <a:gd name="connsiteY3" fmla="*/ 60325 h 64558"/>
                  <a:gd name="connsiteX4" fmla="*/ 219604 w 219604"/>
                  <a:gd name="connsiteY4" fmla="*/ 60325 h 64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604" h="64558">
                    <a:moveTo>
                      <a:pt x="213254" y="0"/>
                    </a:moveTo>
                    <a:lnTo>
                      <a:pt x="44979" y="3175"/>
                    </a:lnTo>
                    <a:cubicBezTo>
                      <a:pt x="9525" y="8996"/>
                      <a:pt x="1058" y="25400"/>
                      <a:pt x="529" y="34925"/>
                    </a:cubicBezTo>
                    <a:cubicBezTo>
                      <a:pt x="0" y="44450"/>
                      <a:pt x="5292" y="56092"/>
                      <a:pt x="41804" y="60325"/>
                    </a:cubicBezTo>
                    <a:cubicBezTo>
                      <a:pt x="78317" y="64558"/>
                      <a:pt x="186266" y="56621"/>
                      <a:pt x="219604" y="60325"/>
                    </a:cubicBezTo>
                  </a:path>
                </a:pathLst>
              </a:custGeom>
              <a:solidFill>
                <a:schemeClr val="bg1"/>
              </a:solidFill>
              <a:ln w="158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317" name="Полилиния 316"/>
              <p:cNvSpPr/>
              <p:nvPr/>
            </p:nvSpPr>
            <p:spPr bwMode="auto">
              <a:xfrm rot="10800000">
                <a:off x="5543021" y="2911475"/>
                <a:ext cx="219604" cy="64558"/>
              </a:xfrm>
              <a:custGeom>
                <a:avLst/>
                <a:gdLst>
                  <a:gd name="connsiteX0" fmla="*/ 213254 w 219604"/>
                  <a:gd name="connsiteY0" fmla="*/ 0 h 64558"/>
                  <a:gd name="connsiteX1" fmla="*/ 44979 w 219604"/>
                  <a:gd name="connsiteY1" fmla="*/ 3175 h 64558"/>
                  <a:gd name="connsiteX2" fmla="*/ 529 w 219604"/>
                  <a:gd name="connsiteY2" fmla="*/ 34925 h 64558"/>
                  <a:gd name="connsiteX3" fmla="*/ 41804 w 219604"/>
                  <a:gd name="connsiteY3" fmla="*/ 60325 h 64558"/>
                  <a:gd name="connsiteX4" fmla="*/ 219604 w 219604"/>
                  <a:gd name="connsiteY4" fmla="*/ 60325 h 64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604" h="64558">
                    <a:moveTo>
                      <a:pt x="213254" y="0"/>
                    </a:moveTo>
                    <a:lnTo>
                      <a:pt x="44979" y="3175"/>
                    </a:lnTo>
                    <a:cubicBezTo>
                      <a:pt x="9525" y="8996"/>
                      <a:pt x="1058" y="25400"/>
                      <a:pt x="529" y="34925"/>
                    </a:cubicBezTo>
                    <a:cubicBezTo>
                      <a:pt x="0" y="44450"/>
                      <a:pt x="5292" y="56092"/>
                      <a:pt x="41804" y="60325"/>
                    </a:cubicBezTo>
                    <a:cubicBezTo>
                      <a:pt x="78317" y="64558"/>
                      <a:pt x="186266" y="56621"/>
                      <a:pt x="219604" y="60325"/>
                    </a:cubicBezTo>
                  </a:path>
                </a:pathLst>
              </a:custGeom>
              <a:solidFill>
                <a:schemeClr val="bg1"/>
              </a:solidFill>
              <a:ln w="158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006271" y="2425246"/>
                <a:ext cx="44994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sz="2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itchFamily="34" charset="0"/>
                </a:endParaRPr>
              </a:p>
            </p:txBody>
          </p:sp>
        </p:grpSp>
      </p:grpSp>
      <p:sp>
        <p:nvSpPr>
          <p:cNvPr id="219" name="Прямоугольник 218"/>
          <p:cNvSpPr/>
          <p:nvPr/>
        </p:nvSpPr>
        <p:spPr bwMode="auto">
          <a:xfrm>
            <a:off x="0" y="6583680"/>
            <a:ext cx="436098" cy="2743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218049" y="6057900"/>
            <a:ext cx="9281552" cy="662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" name="Заголовок 1"/>
          <p:cNvSpPr>
            <a:spLocks noGrp="1"/>
          </p:cNvSpPr>
          <p:nvPr>
            <p:ph type="title"/>
          </p:nvPr>
        </p:nvSpPr>
        <p:spPr>
          <a:xfrm>
            <a:off x="1088571" y="169200"/>
            <a:ext cx="8607423" cy="45833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ru-RU" sz="2400" b="1" dirty="0">
                <a:solidFill>
                  <a:srgbClr val="024498"/>
                </a:solidFill>
                <a:latin typeface="Century Gothic" pitchFamily="34" charset="0"/>
              </a:rPr>
              <a:t>Основные критерии выбора скважин-кандидатов</a:t>
            </a:r>
          </a:p>
        </p:txBody>
      </p:sp>
      <p:sp>
        <p:nvSpPr>
          <p:cNvPr id="224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7543800" y="6521453"/>
            <a:ext cx="23114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C90A96C9-5046-41FC-8CF3-8C0864C5A8C1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pPr algn="r">
                <a:defRPr/>
              </a:pPr>
              <a:t>9</a:t>
            </a:fld>
            <a:endParaRPr lang="ru-RU" sz="120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РН_new</Template>
  <TotalTime>101143</TotalTime>
  <Words>2442</Words>
  <Application>Microsoft Office PowerPoint</Application>
  <PresentationFormat>Лист A4 (210x297 мм)</PresentationFormat>
  <Paragraphs>317</Paragraphs>
  <Slides>33</Slides>
  <Notes>22</Notes>
  <HiddenSlides>0</HiddenSlides>
  <MMClips>1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1_Оформление по умолчанию</vt:lpstr>
      <vt:lpstr>Тема Office</vt:lpstr>
      <vt:lpstr>Формула</vt:lpstr>
      <vt:lpstr>Слайд 1</vt:lpstr>
      <vt:lpstr>Слайд 2</vt:lpstr>
      <vt:lpstr>Вскрытие продуктивных пластов</vt:lpstr>
      <vt:lpstr>Введение</vt:lpstr>
      <vt:lpstr>Слайд 5</vt:lpstr>
      <vt:lpstr>Гидромеханическая перфорация</vt:lpstr>
      <vt:lpstr>Сравнительная оценка перфораций</vt:lpstr>
      <vt:lpstr>Основные критерии выбора скважин-кандидатов</vt:lpstr>
      <vt:lpstr>Основные критерии выбора скважин-кандидатов</vt:lpstr>
      <vt:lpstr>Основные критерии выбора скважин-кандидатов</vt:lpstr>
      <vt:lpstr>Основные критерии выбора скважин-кандидатов</vt:lpstr>
      <vt:lpstr>Основные критерии выбора скважин-кандидатов</vt:lpstr>
      <vt:lpstr>Оценка эффекта от гидромеханической перфорации</vt:lpstr>
      <vt:lpstr>Методика расчета скин-фактора после перфорации</vt:lpstr>
      <vt:lpstr>Сравнение методики расчета дебита скважины на основе модели Joshi-Economides и методики расчета скин-фактора после перфорации</vt:lpstr>
      <vt:lpstr>Матрица применения технологии гидромеханической перфорации</vt:lpstr>
      <vt:lpstr>Результаты применения технологии гидромеханической перфорации</vt:lpstr>
      <vt:lpstr>Оценка экономической эффективности от применения гидромеханической перфорации</vt:lpstr>
      <vt:lpstr>Перспективы развития технологии гидромеханической перфорации</vt:lpstr>
      <vt:lpstr>Выводы</vt:lpstr>
      <vt:lpstr>Слайд 21</vt:lpstr>
      <vt:lpstr>Слайд 22</vt:lpstr>
      <vt:lpstr>ОАО «НК «Роснефть»</vt:lpstr>
      <vt:lpstr>ЗАО «Уральская Нефтяная Компания», ОАО «РИТЭК»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шлюмберже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ИИД</dc:creator>
  <cp:lastModifiedBy>V&amp;L</cp:lastModifiedBy>
  <cp:revision>2300</cp:revision>
  <dcterms:created xsi:type="dcterms:W3CDTF">2005-08-08T08:15:29Z</dcterms:created>
  <dcterms:modified xsi:type="dcterms:W3CDTF">2013-01-31T18:55:59Z</dcterms:modified>
</cp:coreProperties>
</file>